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9.tmp" ContentType="image/png"/>
  <Override PartName="/ppt/media/image30.tmp" ContentType="image/png"/>
  <Override PartName="/ppt/media/image31.tmp" ContentType="image/png"/>
  <Override PartName="/ppt/media/image39.tmp" ContentType="image/png"/>
  <Override PartName="/ppt/media/image51.tmp" ContentType="image/png"/>
  <Override PartName="/ppt/media/image52.tmp" ContentType="image/png"/>
  <Override PartName="/ppt/media/image53.tmp" ContentType="image/png"/>
  <Override PartName="/ppt/media/image54.tmp" ContentType="image/pn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41"/>
  </p:notesMasterIdLst>
  <p:sldIdLst>
    <p:sldId id="267" r:id="rId2"/>
    <p:sldId id="331" r:id="rId3"/>
    <p:sldId id="333" r:id="rId4"/>
    <p:sldId id="351" r:id="rId5"/>
    <p:sldId id="330" r:id="rId6"/>
    <p:sldId id="341" r:id="rId7"/>
    <p:sldId id="316" r:id="rId8"/>
    <p:sldId id="342" r:id="rId9"/>
    <p:sldId id="293" r:id="rId10"/>
    <p:sldId id="283" r:id="rId11"/>
    <p:sldId id="343" r:id="rId12"/>
    <p:sldId id="344" r:id="rId13"/>
    <p:sldId id="345" r:id="rId14"/>
    <p:sldId id="346" r:id="rId15"/>
    <p:sldId id="347" r:id="rId16"/>
    <p:sldId id="348" r:id="rId17"/>
    <p:sldId id="272" r:id="rId18"/>
    <p:sldId id="350" r:id="rId19"/>
    <p:sldId id="279" r:id="rId20"/>
    <p:sldId id="286" r:id="rId21"/>
    <p:sldId id="323" r:id="rId22"/>
    <p:sldId id="299" r:id="rId23"/>
    <p:sldId id="273" r:id="rId24"/>
    <p:sldId id="335" r:id="rId25"/>
    <p:sldId id="336" r:id="rId26"/>
    <p:sldId id="337" r:id="rId27"/>
    <p:sldId id="302" r:id="rId28"/>
    <p:sldId id="288" r:id="rId29"/>
    <p:sldId id="275" r:id="rId30"/>
    <p:sldId id="305" r:id="rId31"/>
    <p:sldId id="352" r:id="rId32"/>
    <p:sldId id="338" r:id="rId33"/>
    <p:sldId id="321" r:id="rId34"/>
    <p:sldId id="315" r:id="rId35"/>
    <p:sldId id="339" r:id="rId36"/>
    <p:sldId id="326" r:id="rId37"/>
    <p:sldId id="269" r:id="rId38"/>
    <p:sldId id="300" r:id="rId39"/>
    <p:sldId id="304" r:id="rId40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2ECE0E8A-8294-4639-916E-24576573A54E}">
          <p14:sldIdLst>
            <p14:sldId id="267"/>
          </p14:sldIdLst>
        </p14:section>
        <p14:section name="0_Welcome" id="{0AAD4ADF-C46A-446D-911F-306DAD59D816}">
          <p14:sldIdLst>
            <p14:sldId id="331"/>
            <p14:sldId id="333"/>
          </p14:sldIdLst>
        </p14:section>
        <p14:section name="Introduction: Electronic Lab Notebooks" id="{62C0E914-5468-4A2C-8339-7823ED9CB946}">
          <p14:sldIdLst>
            <p14:sldId id="351"/>
            <p14:sldId id="330"/>
            <p14:sldId id="341"/>
            <p14:sldId id="316"/>
            <p14:sldId id="342"/>
            <p14:sldId id="293"/>
            <p14:sldId id="283"/>
            <p14:sldId id="343"/>
          </p14:sldIdLst>
        </p14:section>
        <p14:section name="Advantages of ELNs" id="{6E59DC15-A858-41BD-963D-CE4E089E1187}">
          <p14:sldIdLst>
            <p14:sldId id="344"/>
            <p14:sldId id="345"/>
            <p14:sldId id="346"/>
            <p14:sldId id="347"/>
            <p14:sldId id="348"/>
          </p14:sldIdLst>
        </p14:section>
        <p14:section name="Support in the selection of suitable ELNs" id="{CA8B80A5-3E2C-41DC-8FD5-649366D53106}">
          <p14:sldIdLst>
            <p14:sldId id="272"/>
            <p14:sldId id="350"/>
            <p14:sldId id="279"/>
            <p14:sldId id="286"/>
            <p14:sldId id="323"/>
            <p14:sldId id="299"/>
          </p14:sldIdLst>
        </p14:section>
        <p14:section name="Example 1: Chemotion ELN" id="{B274845D-15A2-4BB2-8876-01D6CA375708}">
          <p14:sldIdLst>
            <p14:sldId id="273"/>
            <p14:sldId id="335"/>
            <p14:sldId id="336"/>
            <p14:sldId id="337"/>
            <p14:sldId id="302"/>
            <p14:sldId id="288"/>
          </p14:sldIdLst>
        </p14:section>
        <p14:section name="Example 2: Kadi4Mat" id="{5953E745-C2F7-47E6-B729-A91EA003E289}">
          <p14:sldIdLst>
            <p14:sldId id="275"/>
            <p14:sldId id="305"/>
            <p14:sldId id="352"/>
            <p14:sldId id="338"/>
            <p14:sldId id="321"/>
          </p14:sldIdLst>
        </p14:section>
        <p14:section name="End" id="{16C9D386-3699-4021-A3B6-299EBF667D52}">
          <p14:sldIdLst>
            <p14:sldId id="315"/>
            <p14:sldId id="339"/>
            <p14:sldId id="326"/>
          </p14:sldIdLst>
        </p14:section>
        <p14:section name="Further information" id="{8C9395F4-10E2-407B-AAC2-FC9BD3ED825B}">
          <p14:sldIdLst>
            <p14:sldId id="269"/>
            <p14:sldId id="300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  <a:srgbClr val="00617C"/>
    <a:srgbClr val="1F78B4"/>
    <a:srgbClr val="A6C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3" autoAdjust="0"/>
    <p:restoredTop sz="91885" autoAdjust="0"/>
  </p:normalViewPr>
  <p:slideViewPr>
    <p:cSldViewPr snapToGrid="0">
      <p:cViewPr varScale="1">
        <p:scale>
          <a:sx n="60" d="100"/>
          <a:sy n="60" d="100"/>
        </p:scale>
        <p:origin x="500" y="44"/>
      </p:cViewPr>
      <p:guideLst>
        <p:guide orient="horz" pos="2115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8" y="4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4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69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23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22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23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89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exercise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733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40765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wmf"/><Relationship Id="rId20" Type="http://schemas.openxmlformats.org/officeDocument/2006/relationships/image" Target="../media/image2.png"/><Relationship Id="rId21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smtClean="0"/>
              <a:t>Carolin Leister – Electronic Lab Notebooks</a:t>
            </a:r>
            <a:endParaRPr lang="de-DE" sz="1200" dirty="0"/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47" y="6421105"/>
            <a:ext cx="2045091" cy="3356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1.wmf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hyperlink" Target="https://wellcomecollection.org/works/cywqefw4/items?canvas=82" TargetMode="External"/><Relationship Id="rId6" Type="http://schemas.openxmlformats.org/officeDocument/2006/relationships/hyperlink" Target="https://www.sciencealert.com/these-personal-effects-of-marie-curie-will-be-radioactive-for-another-1-500-years" TargetMode="Externa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ln-finder.ulb.tu-darmstadt.de/info/page/faq" TargetMode="External"/><Relationship Id="rId3" Type="http://schemas.openxmlformats.org/officeDocument/2006/relationships/hyperlink" Target="https://doi.org/10.1038/s41596-021-00645-8" TargetMode="Externa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hyperlink" Target="https://knowledgebase.nfdi4chem.de/knowledge_base/docs/smartlab/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s://doi.org/10.4126/FRL01-006425772" TargetMode="External"/><Relationship Id="rId6" Type="http://schemas.openxmlformats.org/officeDocument/2006/relationships/hyperlink" Target="https://www.publisso.de/en/research-data-management/rd-documenting/benefits-of-an-eln" TargetMode="Externa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labfolder.com/guide/collaboration/" TargetMode="External"/><Relationship Id="rId3" Type="http://schemas.openxmlformats.org/officeDocument/2006/relationships/hyperlink" Target="https://labfolder.com/guide/inventory/" TargetMode="External"/><Relationship Id="rId4" Type="http://schemas.openxmlformats.org/officeDocument/2006/relationships/hyperlink" Target="https://doi.org/10.4126/FRL01-006425772" TargetMode="External"/><Relationship Id="rId5" Type="http://schemas.openxmlformats.org/officeDocument/2006/relationships/hyperlink" Target="https://www.publisso.de/en/research-data-management/rd-documenting/benefits-of-an-eln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labfolder.com/guide/protocols-and-sops/" TargetMode="External"/><Relationship Id="rId3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s://www.publisso.de/en/research-data-management/rd-documenting/benefits-of-an-eln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labfolder.com/guide/data-integrity-and-security/" TargetMode="External"/><Relationship Id="rId3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s://www.publisso.de/en/research-data-management/rd-documenting/benefits-of-an-eln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hyperlink" Target="https://pixabay.com/de/users/belova59-10750437/?utm_source=link-attribution&amp;utm_medium=referral&amp;utm_campaign=image&amp;utm_content=3827738" TargetMode="External"/><Relationship Id="rId4" Type="http://schemas.openxmlformats.org/officeDocument/2006/relationships/hyperlink" Target="https://pixabay.com/de/?utm_source=link-attribution&amp;utm_medium=referral&amp;utm_campaign=image&amp;utm_content=3827738" TargetMode="External"/><Relationship Id="rId5" Type="http://schemas.openxmlformats.org/officeDocument/2006/relationships/hyperlink" Target="https://doi.org/10.4126/FRL01-006425772" TargetMode="External"/><Relationship Id="rId6" Type="http://schemas.openxmlformats.org/officeDocument/2006/relationships/hyperlink" Target="https://www.publisso.de/en/research-data-management/rd-documenting/benefits-of-an-eln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emotion.net/" TargetMode="External"/><Relationship Id="rId3" Type="http://schemas.openxmlformats.org/officeDocument/2006/relationships/hyperlink" Target="https://kadi.iam.kit.edu/" TargetMode="External"/><Relationship Id="rId4" Type="http://schemas.openxmlformats.org/officeDocument/2006/relationships/hyperlink" Target="https://www.elabftw.net/" TargetMode="External"/><Relationship Id="rId5" Type="http://schemas.openxmlformats.org/officeDocument/2006/relationships/hyperlink" Target="https://www.labfolder.com/" TargetMode="External"/><Relationship Id="rId6" Type="http://schemas.openxmlformats.org/officeDocument/2006/relationships/hyperlink" Target="https://openbis.ch/" TargetMode="External"/><Relationship Id="rId7" Type="http://schemas.openxmlformats.org/officeDocument/2006/relationships/hyperlink" Target="https://www.researchspace.com/" TargetMode="External"/><Relationship Id="rId8" Type="http://schemas.openxmlformats.org/officeDocument/2006/relationships/hyperlink" Target="https://www.scinote.net/" TargetMode="External"/><Relationship Id="rId9" Type="http://schemas.openxmlformats.org/officeDocument/2006/relationships/hyperlink" Target="https://labcollector.com/" TargetMode="Externa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hyperlink" Target="https://doi.org/10.4126/FRL01-006425772" TargetMode="External"/><Relationship Id="rId9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i.org/10.4126/FRL01-006425772" TargetMode="External"/><Relationship Id="rId3" Type="http://schemas.openxmlformats.org/officeDocument/2006/relationships/hyperlink" Target="https://www.publisso.de/fileadmin/user_upload/PUBLISSO/PUBLISSO_ELN-Filter_2020-12-01.xlsx" TargetMode="External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hyperlink" Target="https://pixabay.com/users/bru-no-1161770/?utm_source=link-attribution&amp;utm_medium=referral&amp;utm_campaign=image&amp;utm_content=3363658" TargetMode="External"/><Relationship Id="rId4" Type="http://schemas.openxmlformats.org/officeDocument/2006/relationships/hyperlink" Target="https://pixabay.com/?utm_source=link-attribution&amp;utm_medium=referral&amp;utm_campaign=image&amp;utm_content=3363658" TargetMode="External"/></Relationships>
</file>

<file path=ppt/slides/_rels/slide20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hyperlink" Target="https://eln-finder.ulb.tu-darmstadt.de/browse/subject" TargetMode="External"/><Relationship Id="rId8" Type="http://schemas.openxmlformats.org/officeDocument/2006/relationships/hyperlink" Target="https://www.forschungsdaten.org/images/6/6c/ZBMED_HeFDI_ELN-Finder.pdf" TargetMode="External"/><Relationship Id="rId9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ln-finder.ulb.tu-darmstadt.de/home" TargetMode="External"/><Relationship Id="rId4" Type="http://schemas.openxmlformats.org/officeDocument/2006/relationships/image" Target="../media/image29.tmp"/><Relationship Id="rId5" Type="http://schemas.openxmlformats.org/officeDocument/2006/relationships/hyperlink" Target="https://eln-finder.ulb.tu-darmstadt.de/search" TargetMode="External"/><Relationship Id="rId6" Type="http://schemas.openxmlformats.org/officeDocument/2006/relationships/image" Target="../media/image30.tmp"/><Relationship Id="rId7" Type="http://schemas.openxmlformats.org/officeDocument/2006/relationships/image" Target="../media/image31.tmp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emotion.net/" TargetMode="External"/><Relationship Id="rId3" Type="http://schemas.openxmlformats.org/officeDocument/2006/relationships/hyperlink" Target="https://kadi.iam.kit.edu/" TargetMode="External"/><Relationship Id="rId4" Type="http://schemas.openxmlformats.org/officeDocument/2006/relationships/image" Target="../media/image17.emf"/><Relationship Id="rId5" Type="http://schemas.openxmlformats.org/officeDocument/2006/relationships/image" Target="../media/image18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nfdi4chem.de/index.php/setup-own-eln/" TargetMode="External"/><Relationship Id="rId3" Type="http://schemas.openxmlformats.org/officeDocument/2006/relationships/image" Target="../media/image17.emf"/><Relationship Id="rId4" Type="http://schemas.openxmlformats.org/officeDocument/2006/relationships/image" Target="../media/image32.png"/><Relationship Id="rId5" Type="http://schemas.openxmlformats.org/officeDocument/2006/relationships/hyperlink" Target="https://www.chemotion.net/" TargetMode="Externa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hyperlink" Target="https://demo.chemotion.ibcs.kit.edu/home" TargetMode="Externa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hyperlink" Target="https://www.chemotion.net/docs/labimotion/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nfdi4chem.de/index.php/event/chemotion-eln-hands-on-workshop/" TargetMode="External"/><Relationship Id="rId4" Type="http://schemas.openxmlformats.org/officeDocument/2006/relationships/hyperlink" Target="https://www.nfdi4chem.de/index.php/event/chemotion-eln-qa-session/" TargetMode="External"/><Relationship Id="rId5" Type="http://schemas.openxmlformats.org/officeDocument/2006/relationships/hyperlink" Target="https://www.nfdi4chem.de/index.php/nfdi4chem-stammtisch/" TargetMode="External"/><Relationship Id="rId6" Type="http://schemas.openxmlformats.org/officeDocument/2006/relationships/hyperlink" Target="https://www.nfdi4chem.de/event/labimotion-online-hands-on-workshop/" TargetMode="External"/><Relationship Id="rId7" Type="http://schemas.openxmlformats.org/officeDocument/2006/relationships/hyperlink" Target="https://www.chemotion.net/docs" TargetMode="External"/><Relationship Id="rId8" Type="http://schemas.openxmlformats.org/officeDocument/2006/relationships/hyperlink" Target="https://www.youtube.com/@chemotioneln9781" TargetMode="External"/><Relationship Id="rId9" Type="http://schemas.openxmlformats.org/officeDocument/2006/relationships/hyperlink" Target="https://www.nfdi4chem.de/index.php/setup-own-eln/" TargetMode="External"/><Relationship Id="rId10" Type="http://schemas.openxmlformats.org/officeDocument/2006/relationships/hyperlink" Target="https://www.chemotion.net/helpdesk" TargetMode="External"/><Relationship Id="rId11" Type="http://schemas.openxmlformats.org/officeDocument/2006/relationships/image" Target="../media/image17.emf"/><Relationship Id="rId12" Type="http://schemas.openxmlformats.org/officeDocument/2006/relationships/image" Target="../media/image32.png"/><Relationship Id="rId13" Type="http://schemas.openxmlformats.org/officeDocument/2006/relationships/image" Target="../media/image39.tmp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iam.kit.edu/mms/" TargetMode="External"/><Relationship Id="rId3" Type="http://schemas.openxmlformats.org/officeDocument/2006/relationships/hyperlink" Target="https://nfdi4ing.de/de/" TargetMode="External"/><Relationship Id="rId4" Type="http://schemas.openxmlformats.org/officeDocument/2006/relationships/hyperlink" Target="https://kadi.iam.kit.edu/" TargetMode="External"/><Relationship Id="rId5" Type="http://schemas.openxmlformats.org/officeDocument/2006/relationships/image" Target="../media/image18.jpg"/><Relationship Id="rId6" Type="http://schemas.openxmlformats.org/officeDocument/2006/relationships/image" Target="../media/image40.png"/><Relationship Id="rId7" Type="http://schemas.openxmlformats.org/officeDocument/2006/relationships/image" Target="../media/image4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hyperlink" Target="https://kadi.iam.kit.edu/" TargetMode="External"/><Relationship Id="rId4" Type="http://schemas.openxmlformats.org/officeDocument/2006/relationships/hyperlink" Target="https://doi.org/10.5334/dsj-2021-008" TargetMode="External"/><Relationship Id="rId5" Type="http://schemas.openxmlformats.org/officeDocument/2006/relationships/hyperlink" Target="https://doi.org/10.5334/dsj-2022-016" TargetMode="Externa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hyperlink" Target="https://kadi.iam.kit.edu/" TargetMode="External"/><Relationship Id="rId4" Type="http://schemas.openxmlformats.org/officeDocument/2006/relationships/hyperlink" Target="https://doi.org/10.5334/dsj-2022-016" TargetMode="External"/><Relationship Id="rId5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mo-kadi4mat.iam.kit.edu/" TargetMode="Externa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microsoft.com/office/2007/relationships/hdphoto" Target="../media/hdphoto1.wdp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microsoft.com/office/2007/relationships/hdphoto" Target="../media/hdphoto2.wdp"/><Relationship Id="rId12" Type="http://schemas.openxmlformats.org/officeDocument/2006/relationships/image" Target="../media/image50.png"/><Relationship Id="rId13" Type="http://schemas.openxmlformats.org/officeDocument/2006/relationships/image" Target="../media/image51.tmp"/><Relationship Id="rId14" Type="http://schemas.openxmlformats.org/officeDocument/2006/relationships/image" Target="../media/image52.tmp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kadi.iam.kit.edu/#contact" TargetMode="External"/><Relationship Id="rId3" Type="http://schemas.openxmlformats.org/officeDocument/2006/relationships/hyperlink" Target="https://twitter.com/Kadi4Mat" TargetMode="External"/><Relationship Id="rId4" Type="http://schemas.openxmlformats.org/officeDocument/2006/relationships/hyperlink" Target="https://demo-kadi4mat.iam-cms.kit.edu/" TargetMode="External"/><Relationship Id="rId5" Type="http://schemas.openxmlformats.org/officeDocument/2006/relationships/hyperlink" Target="https://www.postlithiumstorage.org/en/research/rdm" TargetMode="External"/><Relationship Id="rId6" Type="http://schemas.openxmlformats.org/officeDocument/2006/relationships/image" Target="../media/image53.tmp"/><Relationship Id="rId7" Type="http://schemas.openxmlformats.org/officeDocument/2006/relationships/image" Target="../media/image54.tmp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jpe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ixabay.com/de/users/geralt-9301/?utm_source=link-attribution&amp;utm_medium=referral&amp;utm_campaign=image&amp;utm_content=7949828" TargetMode="External"/><Relationship Id="rId3" Type="http://schemas.openxmlformats.org/officeDocument/2006/relationships/hyperlink" Target="https://pixabay.com/de/?utm_source=link-attribution&amp;utm_medium=referral&amp;utm_campaign=image&amp;utm_content=7949828" TargetMode="External"/><Relationship Id="rId4" Type="http://schemas.openxmlformats.org/officeDocument/2006/relationships/image" Target="../media/image56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bibliothek.kit.edu/evaluation-veranstaltung.php" TargetMode="External"/><Relationship Id="rId3" Type="http://schemas.openxmlformats.org/officeDocument/2006/relationships/hyperlink" Target="https://www.bibliothek.kit.edu/veranstaltungskalender.php/event/50802?f=%7B%22v%22%3A%22list%22%2C%22d%22%3A%2220231113%22%7D#calendar_top" TargetMode="External"/><Relationship Id="rId4" Type="http://schemas.openxmlformats.org/officeDocument/2006/relationships/hyperlink" Target="https://www.bibliothek.kit.edu/english/evaluation-event.php" TargetMode="External"/><Relationship Id="rId5" Type="http://schemas.openxmlformats.org/officeDocument/2006/relationships/hyperlink" Target="https://www.bibliothek.kit.edu/veranstaltungskalender.php/event/50803?f=%7B%22v%22%3A%22list%22%2C%22d%22%3A%2220231113%22%7D#calendar_top" TargetMode="External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publisso.de/en/research-data-management/rd-documenting" TargetMode="External"/><Relationship Id="rId3" Type="http://schemas.openxmlformats.org/officeDocument/2006/relationships/hyperlink" Target="https://www.forschungsdaten.org/index.php/Elektronische_Laborb%C3%BCcher" TargetMode="External"/><Relationship Id="rId4" Type="http://schemas.openxmlformats.org/officeDocument/2006/relationships/hyperlink" Target="https://www.youtube.com/playlist?app=desktop&amp;list=PLJYlS0FDTMq17tvYMeuI2Ct5XtykRFy0K&amp;cbrd=1" TargetMode="External"/><Relationship Id="rId5" Type="http://schemas.openxmlformats.org/officeDocument/2006/relationships/hyperlink" Target="https://doi.org/10.4126/FRL01-006425772" TargetMode="External"/><Relationship Id="rId6" Type="http://schemas.openxmlformats.org/officeDocument/2006/relationships/hyperlink" Target="https://eln-finder.ulb.tu-darmstadt.de/home" TargetMode="External"/><Relationship Id="rId7" Type="http://schemas.openxmlformats.org/officeDocument/2006/relationships/hyperlink" Target="https://www.forschungsdaten.org/images/6/6c/ZBMED_HeFDI_ELN-Finder.pdf" TargetMode="Externa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emotion.net/" TargetMode="External"/><Relationship Id="rId3" Type="http://schemas.openxmlformats.org/officeDocument/2006/relationships/hyperlink" Target="https://doi.org/10.1186/s13321-017-0240-0" TargetMode="External"/><Relationship Id="rId4" Type="http://schemas.openxmlformats.org/officeDocument/2006/relationships/hyperlink" Target="https://doi.org/10.1186/s13321-018-0292-9" TargetMode="External"/><Relationship Id="rId5" Type="http://schemas.openxmlformats.org/officeDocument/2006/relationships/hyperlink" Target="https://github.com/ComPlat/chemotion_ELN" TargetMode="External"/><Relationship Id="rId6" Type="http://schemas.openxmlformats.org/officeDocument/2006/relationships/hyperlink" Target="https://chemotion.net/docs/" TargetMode="External"/><Relationship Id="rId7" Type="http://schemas.openxmlformats.org/officeDocument/2006/relationships/image" Target="../media/image17.emf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kadi.iam.kit.edu/" TargetMode="External"/><Relationship Id="rId3" Type="http://schemas.openxmlformats.org/officeDocument/2006/relationships/hyperlink" Target="https://doi.org/10.5334/dsj-2021-008" TargetMode="External"/><Relationship Id="rId4" Type="http://schemas.openxmlformats.org/officeDocument/2006/relationships/hyperlink" Target="https://doi.org/10.5334/dsj-2022-016" TargetMode="External"/><Relationship Id="rId5" Type="http://schemas.openxmlformats.org/officeDocument/2006/relationships/hyperlink" Target="https://gitlab.com/iam-cms/kadi" TargetMode="External"/><Relationship Id="rId6" Type="http://schemas.openxmlformats.org/officeDocument/2006/relationships/hyperlink" Target="https://kadi4mat.readthedocs.io/en/stable/" TargetMode="External"/><Relationship Id="rId7" Type="http://schemas.openxmlformats.org/officeDocument/2006/relationships/image" Target="../media/image18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i.org/10.1038/533452a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i.org/10.5281/zenodo.3923601" TargetMode="External"/><Relationship Id="rId4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forschungsdaten.info/themen/beschreiben-und-dokumentieren/datendokumentation/" TargetMode="External"/><Relationship Id="rId3" Type="http://schemas.openxmlformats.org/officeDocument/2006/relationships/hyperlink" Target="https://creativecommons.org/publicdomain/zero/1.0/deed.de" TargetMode="External"/><Relationship Id="rId4" Type="http://schemas.openxmlformats.org/officeDocument/2006/relationships/hyperlink" Target="https://doi.org/10.5281/zenodo.3923601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doi.org/10.5281/zenodo.5773203" TargetMode="External"/><Relationship Id="rId4" Type="http://schemas.openxmlformats.org/officeDocument/2006/relationships/hyperlink" Target="https://doi.org/10.5281/zenodo.3923601" TargetMode="External"/><Relationship Id="rId5" Type="http://schemas.openxmlformats.org/officeDocument/2006/relationships/hyperlink" Target="https://www.sle.kit.edu/downloads/AmtlicheBekanntmachungen/2021_AB_061_English.pdf" TargetMode="External"/><Relationship Id="rId6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3" Type="http://schemas.openxmlformats.org/officeDocument/2006/relationships/hyperlink" Target="https://pixabay.com/de/users/fotografierende-4558536/?utm_source=link-attribution&amp;utm_medium=referral&amp;utm_campaign=image&amp;utm_content=4491416" TargetMode="External"/><Relationship Id="rId4" Type="http://schemas.openxmlformats.org/officeDocument/2006/relationships/hyperlink" Target="https://pixabay.com/de/?utm_source=link-attribution&amp;utm_medium=referral&amp;utm_campaign=image&amp;utm_content=4491416" TargetMode="Externa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eg"/><Relationship Id="rId4" Type="http://schemas.openxmlformats.org/officeDocument/2006/relationships/hyperlink" Target="https://pixabay.com/de/users/fotografierende-4558536/?utm_source=link-attribution&amp;utm_medium=referral&amp;utm_campaign=image&amp;utm_content=4491416" TargetMode="External"/><Relationship Id="rId5" Type="http://schemas.openxmlformats.org/officeDocument/2006/relationships/hyperlink" Target="https://pixabay.com/de/?utm_source=link-attribution&amp;utm_medium=referral&amp;utm_campaign=image&amp;utm_content=449141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571666"/>
            <a:ext cx="11366076" cy="380035"/>
          </a:xfrm>
        </p:spPr>
        <p:txBody>
          <a:bodyPr>
            <a:noAutofit/>
          </a:bodyPr>
          <a:lstStyle/>
          <a:p>
            <a:r>
              <a:rPr lang="de-DE" dirty="0" smtClean="0"/>
              <a:t>Electronic Lab Notebooks – </a:t>
            </a:r>
          </a:p>
          <a:p>
            <a:r>
              <a:rPr lang="en-US" dirty="0" smtClean="0"/>
              <a:t>Support </a:t>
            </a:r>
            <a:r>
              <a:rPr lang="en-US" dirty="0"/>
              <a:t>from data acquisition to publication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07567" y="2599627"/>
            <a:ext cx="11354233" cy="808029"/>
          </a:xfrm>
        </p:spPr>
        <p:txBody>
          <a:bodyPr>
            <a:normAutofit/>
          </a:bodyPr>
          <a:lstStyle/>
          <a:p>
            <a:r>
              <a:rPr lang="de-DE" dirty="0" smtClean="0"/>
              <a:t>Carolin Leister</a:t>
            </a:r>
          </a:p>
          <a:p>
            <a:r>
              <a:rPr lang="de-DE" dirty="0" smtClean="0"/>
              <a:t>KIT Library | </a:t>
            </a:r>
            <a:r>
              <a:rPr lang="de-DE" dirty="0"/>
              <a:t>Research </a:t>
            </a:r>
            <a:r>
              <a:rPr lang="de-DE" dirty="0" smtClean="0"/>
              <a:t>Services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" b="311"/>
          <a:stretch>
            <a:fillRect/>
          </a:stretch>
        </p:blipFill>
        <p:spPr/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01" y="616183"/>
            <a:ext cx="3554766" cy="5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29853"/>
            <a:ext cx="2735118" cy="392906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8000" y="394871"/>
            <a:ext cx="9384350" cy="767748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Famous</a:t>
            </a:r>
            <a:r>
              <a:rPr lang="de-DE" dirty="0" smtClean="0"/>
              <a:t> negative </a:t>
            </a:r>
            <a:r>
              <a:rPr lang="de-DE" dirty="0" err="1" smtClean="0"/>
              <a:t>example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Marie </a:t>
            </a:r>
            <a:r>
              <a:rPr lang="de-DE" dirty="0" err="1" smtClean="0"/>
              <a:t>Curie‘s</a:t>
            </a:r>
            <a:r>
              <a:rPr lang="de-DE" dirty="0" smtClean="0"/>
              <a:t>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74" y="2940050"/>
            <a:ext cx="2132901" cy="271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feld 9"/>
          <p:cNvSpPr txBox="1"/>
          <p:nvPr/>
        </p:nvSpPr>
        <p:spPr>
          <a:xfrm>
            <a:off x="3381574" y="5405279"/>
            <a:ext cx="1576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</a:rPr>
              <a:t>Marie Curie (1867-1934)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1" name="Inhaltsplatzhalter 8"/>
          <p:cNvSpPr>
            <a:spLocks noGrp="1"/>
          </p:cNvSpPr>
          <p:nvPr>
            <p:ph sz="half" idx="2"/>
          </p:nvPr>
        </p:nvSpPr>
        <p:spPr bwMode="auto">
          <a:xfrm>
            <a:off x="6172201" y="1583512"/>
            <a:ext cx="5629939" cy="4593452"/>
          </a:xfrm>
        </p:spPr>
        <p:txBody>
          <a:bodyPr vertOverflow="overflow" horzOverflow="overflow" vert="horz" wrap="square" lIns="0" tIns="0" rIns="0" bIns="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 lang="en-US" sz="2400" dirty="0">
                <a:cs typeface="Arial"/>
              </a:rPr>
              <a:t>After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more than 100 years</a:t>
            </a:r>
            <a:r>
              <a:rPr lang="en-US" sz="2400" dirty="0">
                <a:cs typeface="Arial"/>
              </a:rPr>
              <a:t>, many of </a:t>
            </a:r>
            <a:r>
              <a:rPr lang="en-US" sz="2400" dirty="0" smtClean="0">
                <a:cs typeface="Arial"/>
              </a:rPr>
              <a:t>Marie Curie's </a:t>
            </a:r>
            <a:r>
              <a:rPr lang="en-US" sz="2400" dirty="0">
                <a:cs typeface="Arial"/>
              </a:rPr>
              <a:t>personal items, including her laboratory notes, are still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radioactive</a:t>
            </a:r>
            <a:r>
              <a:rPr lang="en-US" sz="2400" b="0" i="0" u="none" strike="noStrike" cap="none" spc="0" baseline="30000" dirty="0" smtClean="0">
                <a:solidFill>
                  <a:schemeClr val="tx1"/>
                </a:solidFill>
                <a:latin typeface="Arial"/>
                <a:cs typeface="Arial"/>
              </a:rPr>
              <a:t>1, 2</a:t>
            </a:r>
            <a:r>
              <a:rPr lang="en-US" sz="2400" b="0" i="0" u="none" strike="noStrike" cap="none" spc="0" dirty="0" smtClean="0">
                <a:solidFill>
                  <a:schemeClr val="tx1"/>
                </a:solidFill>
                <a:latin typeface="Arial"/>
                <a:cs typeface="Arial"/>
              </a:rPr>
              <a:t>.</a:t>
            </a:r>
            <a:endParaRPr sz="2400" b="0" i="0" u="none" strike="noStrike" cap="none" spc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dirty="0">
                <a:cs typeface="Arial"/>
              </a:rPr>
              <a:t>Curie's laboratory notes, are stored in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lead-lined boxes </a:t>
            </a:r>
            <a:r>
              <a:rPr lang="en-US" sz="2400" dirty="0">
                <a:cs typeface="Arial"/>
              </a:rPr>
              <a:t>at the French </a:t>
            </a:r>
            <a:r>
              <a:rPr lang="en-US" sz="2400" dirty="0" err="1">
                <a:cs typeface="Arial"/>
              </a:rPr>
              <a:t>Bibliotheque</a:t>
            </a:r>
            <a:r>
              <a:rPr lang="en-US" sz="2400" dirty="0">
                <a:cs typeface="Arial"/>
              </a:rPr>
              <a:t> National in Paris</a:t>
            </a:r>
            <a:r>
              <a:rPr lang="en-US" sz="2400" dirty="0" smtClean="0">
                <a:cs typeface="Arial"/>
              </a:rPr>
              <a:t>.</a:t>
            </a:r>
          </a:p>
          <a:p>
            <a:pPr>
              <a:defRPr/>
            </a:pPr>
            <a:endParaRPr sz="2400" b="0" i="0" u="none" strike="noStrike" cap="none" spc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i="0" u="none" strike="noStrike" cap="none" spc="0" dirty="0" smtClean="0">
                <a:latin typeface="Arial"/>
                <a:cs typeface="Arial"/>
              </a:rPr>
              <a:t>Radioactive half life of Radium </a:t>
            </a:r>
            <a:r>
              <a:rPr lang="en-US" sz="2400" b="1" i="0" u="none" strike="noStrike" cap="none" spc="0" dirty="0" smtClean="0">
                <a:solidFill>
                  <a:schemeClr val="tx2"/>
                </a:solidFill>
                <a:latin typeface="Arial"/>
                <a:cs typeface="Arial"/>
              </a:rPr>
              <a:t>t</a:t>
            </a:r>
            <a:r>
              <a:rPr lang="en-US" sz="2400" b="1" i="0" u="none" strike="noStrike" cap="none" spc="0" baseline="-25000" dirty="0">
                <a:solidFill>
                  <a:schemeClr val="tx2"/>
                </a:solidFill>
                <a:latin typeface="Arial"/>
                <a:cs typeface="Arial"/>
              </a:rPr>
              <a:t>½</a:t>
            </a:r>
            <a:r>
              <a:rPr lang="en-US" sz="2400" b="1" i="0" u="none" strike="noStrike" cap="none" spc="0" dirty="0">
                <a:solidFill>
                  <a:schemeClr val="tx2"/>
                </a:solidFill>
                <a:latin typeface="Arial"/>
                <a:cs typeface="Arial"/>
              </a:rPr>
              <a:t>(</a:t>
            </a:r>
            <a:r>
              <a:rPr lang="en-US" sz="2400" b="1" i="0" u="none" strike="noStrike" cap="none" spc="0" baseline="30000" dirty="0">
                <a:solidFill>
                  <a:schemeClr val="tx2"/>
                </a:solidFill>
                <a:latin typeface="Arial"/>
                <a:cs typeface="Arial"/>
              </a:rPr>
              <a:t>226</a:t>
            </a:r>
            <a:r>
              <a:rPr lang="en-US" sz="2400" b="1" i="0" u="none" strike="noStrike" cap="none" spc="0" dirty="0">
                <a:solidFill>
                  <a:schemeClr val="tx2"/>
                </a:solidFill>
                <a:latin typeface="Arial"/>
                <a:cs typeface="Arial"/>
              </a:rPr>
              <a:t>Ra) ≈ 1602 a</a:t>
            </a:r>
            <a:endParaRPr sz="2400" dirty="0"/>
          </a:p>
          <a:p>
            <a:pPr>
              <a:defRPr/>
            </a:pPr>
            <a:endParaRPr lang="de-DE" dirty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228600" y="5726319"/>
            <a:ext cx="268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u="sng" dirty="0" smtClean="0">
                <a:hlinkClick r:id="rId5" tooltip="https://wellcomecollection.org/works/cywqefw4/items?canvas=82"/>
              </a:rPr>
              <a:t>https</a:t>
            </a:r>
            <a:r>
              <a:rPr lang="de-DE" sz="1000" u="sng" dirty="0">
                <a:hlinkClick r:id="rId5" tooltip="https://wellcomecollection.org/works/cywqefw4/items?canvas=82"/>
              </a:rPr>
              <a:t>://</a:t>
            </a:r>
            <a:r>
              <a:rPr lang="de-DE" sz="1000" u="sng" dirty="0" smtClean="0">
                <a:hlinkClick r:id="rId5" tooltip="https://wellcomecollection.org/works/cywqefw4/items?canvas=82"/>
              </a:rPr>
              <a:t>wellcomecollection.org/works/cywqefw4/items?canvas=82</a:t>
            </a:r>
            <a:endParaRPr lang="de-DE" sz="1000" dirty="0"/>
          </a:p>
        </p:txBody>
      </p:sp>
      <p:sp>
        <p:nvSpPr>
          <p:cNvPr id="13" name="Textfeld 5"/>
          <p:cNvSpPr txBox="1"/>
          <p:nvPr/>
        </p:nvSpPr>
        <p:spPr bwMode="auto">
          <a:xfrm>
            <a:off x="6240016" y="5750421"/>
            <a:ext cx="59519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 err="1" smtClean="0"/>
              <a:t>Bryson</a:t>
            </a:r>
            <a:r>
              <a:rPr lang="de-DE" sz="1000" dirty="0" smtClean="0"/>
              <a:t> (2003): 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A Short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History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Nearly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Everything</a:t>
            </a:r>
            <a:r>
              <a:rPr lang="de-DE" sz="1000" dirty="0" smtClean="0"/>
              <a:t>. </a:t>
            </a:r>
            <a:r>
              <a:rPr lang="en-US" sz="1000" dirty="0"/>
              <a:t>New York, NY: Broadway Books</a:t>
            </a:r>
            <a:r>
              <a:rPr lang="en-US" sz="1000" dirty="0" smtClean="0"/>
              <a:t>.</a:t>
            </a:r>
          </a:p>
          <a:p>
            <a:pPr>
              <a:defRPr/>
            </a:pPr>
            <a:r>
              <a:rPr lang="de-DE" sz="1000" u="sng" dirty="0" smtClean="0">
                <a:hlinkClick r:id="rId6" tooltip="https://www.sciencealert.com/these-personal-effects-of-marie-curie-will-be-radioactive-for-another-1-500-years"/>
              </a:rPr>
              <a:t>https</a:t>
            </a:r>
            <a:r>
              <a:rPr lang="de-DE" sz="1000" u="sng" dirty="0">
                <a:hlinkClick r:id="rId6" tooltip="https://www.sciencealert.com/these-personal-effects-of-marie-curie-will-be-radioactive-for-another-1-500-years"/>
              </a:rPr>
              <a:t>://</a:t>
            </a:r>
            <a:r>
              <a:rPr lang="de-DE" sz="1000" u="sng" dirty="0" smtClean="0">
                <a:hlinkClick r:id="rId6" tooltip="https://www.sciencealert.com/these-personal-effects-of-marie-curie-will-be-radioactive-for-another-1-500-years"/>
              </a:rPr>
              <a:t>www.sciencealert.com/these-personal-effects-of-marie-curie-will-be-radioactive-for-another-1-500-years</a:t>
            </a:r>
            <a:endParaRPr lang="de-DE" sz="100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14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2715122"/>
          </a:xfrm>
        </p:spPr>
        <p:txBody>
          <a:bodyPr>
            <a:normAutofit fontScale="92500" lnSpcReduction="20000"/>
          </a:bodyPr>
          <a:lstStyle/>
          <a:p>
            <a:pPr algn="just" fontAlgn="base">
              <a:spcAft>
                <a:spcPct val="0"/>
              </a:spcAft>
            </a:pPr>
            <a:r>
              <a:rPr lang="de-DE" altLang="de-DE" sz="2400" dirty="0">
                <a:latin typeface="Arial" panose="020B0604020202020204" pitchFamily="34" charset="0"/>
                <a:hlinkClick r:id="rId2"/>
              </a:rPr>
              <a:t>ELN </a:t>
            </a:r>
            <a:r>
              <a:rPr lang="de-DE" altLang="de-DE" sz="2400" dirty="0" smtClean="0">
                <a:latin typeface="Arial" panose="020B0604020202020204" pitchFamily="34" charset="0"/>
                <a:hlinkClick r:id="rId2"/>
              </a:rPr>
              <a:t>Finder: </a:t>
            </a:r>
            <a:r>
              <a:rPr lang="de-DE" altLang="de-DE" dirty="0" smtClean="0"/>
              <a:t>An </a:t>
            </a:r>
            <a:r>
              <a:rPr lang="de-DE" altLang="de-DE" dirty="0"/>
              <a:t>electronic lab </a:t>
            </a:r>
            <a:r>
              <a:rPr lang="de-DE" altLang="de-DE" dirty="0" err="1"/>
              <a:t>notebook</a:t>
            </a:r>
            <a:r>
              <a:rPr lang="de-DE" altLang="de-DE" dirty="0"/>
              <a:t> (ELN) </a:t>
            </a:r>
            <a:r>
              <a:rPr lang="de-DE" altLang="de-DE" dirty="0" err="1"/>
              <a:t>is</a:t>
            </a:r>
            <a:r>
              <a:rPr lang="de-DE" altLang="de-DE" dirty="0"/>
              <a:t> a </a:t>
            </a:r>
            <a:r>
              <a:rPr lang="de-DE" altLang="de-DE" dirty="0" err="1"/>
              <a:t>specialized</a:t>
            </a:r>
            <a:r>
              <a:rPr lang="de-DE" altLang="de-DE" dirty="0"/>
              <a:t> </a:t>
            </a:r>
            <a:r>
              <a:rPr lang="de-DE" altLang="de-DE" dirty="0" err="1"/>
              <a:t>software</a:t>
            </a:r>
            <a:r>
              <a:rPr lang="de-DE" altLang="de-DE" dirty="0"/>
              <a:t>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:</a:t>
            </a:r>
            <a:endParaRPr lang="de-DE" altLang="de-DE" dirty="0"/>
          </a:p>
          <a:p>
            <a:pPr lvl="1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structured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description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of</a:t>
            </a:r>
            <a:r>
              <a:rPr lang="de-DE" altLang="de-DE" sz="2400" b="1" dirty="0">
                <a:solidFill>
                  <a:schemeClr val="tx2"/>
                </a:solidFill>
              </a:rPr>
              <a:t> an </a:t>
            </a:r>
            <a:r>
              <a:rPr lang="de-DE" altLang="de-DE" sz="2400" b="1" dirty="0" err="1">
                <a:solidFill>
                  <a:schemeClr val="tx2"/>
                </a:solidFill>
              </a:rPr>
              <a:t>experiment</a:t>
            </a:r>
            <a:r>
              <a:rPr lang="de-DE" altLang="de-DE" sz="2400" dirty="0"/>
              <a:t>, i.e. </a:t>
            </a:r>
            <a:r>
              <a:rPr lang="de-DE" altLang="de-DE" sz="2400" dirty="0" err="1"/>
              <a:t>keeping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records</a:t>
            </a:r>
            <a:r>
              <a:rPr lang="de-DE" altLang="de-DE" sz="2400" dirty="0"/>
              <a:t> </a:t>
            </a:r>
            <a:r>
              <a:rPr lang="de-DE" altLang="de-DE" sz="2400" dirty="0" err="1" smtClean="0"/>
              <a:t>of</a:t>
            </a:r>
            <a:endParaRPr lang="de-DE" altLang="de-DE" sz="2400" dirty="0" smtClean="0"/>
          </a:p>
          <a:p>
            <a:pPr lvl="2" algn="just" fontAlgn="base">
              <a:spcAft>
                <a:spcPct val="0"/>
              </a:spcAft>
            </a:pPr>
            <a:r>
              <a:rPr lang="de-DE" altLang="de-DE" sz="2400" dirty="0" err="1"/>
              <a:t>t</a:t>
            </a:r>
            <a:r>
              <a:rPr lang="de-DE" altLang="de-DE" sz="2400" dirty="0" err="1" smtClean="0"/>
              <a:t>he</a:t>
            </a:r>
            <a:r>
              <a:rPr lang="de-DE" altLang="de-DE" sz="2400" dirty="0" smtClean="0"/>
              <a:t> </a:t>
            </a:r>
            <a:r>
              <a:rPr lang="de-DE" altLang="de-DE" sz="2400" dirty="0" err="1"/>
              <a:t>procedure</a:t>
            </a:r>
            <a:r>
              <a:rPr lang="de-DE" altLang="de-DE" sz="2400" dirty="0"/>
              <a:t>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used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materials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instruments</a:t>
            </a:r>
            <a:r>
              <a:rPr lang="de-DE" altLang="de-DE" sz="2400" dirty="0"/>
              <a:t>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observations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made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during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experiment</a:t>
            </a:r>
            <a:r>
              <a:rPr lang="de-DE" altLang="de-DE" sz="2400" dirty="0"/>
              <a:t> (incl. </a:t>
            </a:r>
            <a:r>
              <a:rPr lang="de-DE" altLang="de-DE" sz="2400" dirty="0" err="1"/>
              <a:t>photos</a:t>
            </a:r>
            <a:r>
              <a:rPr lang="de-DE" altLang="de-DE" sz="2400" dirty="0"/>
              <a:t>)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metadata</a:t>
            </a:r>
            <a:r>
              <a:rPr lang="de-DE" altLang="de-DE" sz="2400" dirty="0"/>
              <a:t>/</a:t>
            </a:r>
            <a:r>
              <a:rPr lang="de-DE" altLang="de-DE" sz="2400" dirty="0" err="1"/>
              <a:t>description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data</a:t>
            </a:r>
            <a:r>
              <a:rPr lang="de-DE" altLang="de-DE" sz="2400" dirty="0"/>
              <a:t> </a:t>
            </a:r>
            <a:r>
              <a:rPr lang="de-DE" altLang="de-DE" sz="2400" dirty="0" err="1"/>
              <a:t>generated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experiment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if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applicable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files</a:t>
            </a:r>
            <a:r>
              <a:rPr lang="de-DE" altLang="de-DE" sz="2400" dirty="0"/>
              <a:t> (</a:t>
            </a:r>
            <a:r>
              <a:rPr lang="de-DE" altLang="de-DE" sz="2400" dirty="0" err="1"/>
              <a:t>or</a:t>
            </a:r>
            <a:r>
              <a:rPr lang="de-DE" altLang="de-DE" sz="2400" dirty="0"/>
              <a:t> links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them</a:t>
            </a:r>
            <a:r>
              <a:rPr lang="de-DE" altLang="de-DE" sz="2400" dirty="0"/>
              <a:t>)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inferences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related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it</a:t>
            </a:r>
            <a:r>
              <a:rPr lang="de-DE" altLang="de-DE" sz="2400" dirty="0"/>
              <a:t> </a:t>
            </a:r>
          </a:p>
          <a:p>
            <a:pPr lvl="1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long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term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preservation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and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access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all </a:t>
            </a:r>
            <a:r>
              <a:rPr lang="de-DE" altLang="de-DE" sz="2400" dirty="0" err="1"/>
              <a:t>this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information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compliance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with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long</a:t>
            </a:r>
            <a:r>
              <a:rPr lang="de-DE" altLang="de-DE" sz="2400" b="1" dirty="0">
                <a:solidFill>
                  <a:schemeClr val="tx2"/>
                </a:solidFill>
              </a:rPr>
              <a:t>-term </a:t>
            </a:r>
            <a:r>
              <a:rPr lang="de-DE" altLang="de-DE" sz="2400" b="1" dirty="0" err="1">
                <a:solidFill>
                  <a:schemeClr val="tx2"/>
                </a:solidFill>
              </a:rPr>
              <a:t>archival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 smtClean="0">
                <a:solidFill>
                  <a:schemeClr val="tx2"/>
                </a:solidFill>
              </a:rPr>
              <a:t>criteria</a:t>
            </a:r>
            <a:endParaRPr lang="de-DE" altLang="de-DE" sz="2400" b="1" dirty="0">
              <a:solidFill>
                <a:schemeClr val="tx2"/>
              </a:solidFill>
            </a:endParaRPr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solution</a:t>
            </a:r>
            <a:r>
              <a:rPr lang="de-DE" dirty="0" smtClean="0"/>
              <a:t>: Electronic </a:t>
            </a:r>
            <a:r>
              <a:rPr lang="de-DE" dirty="0"/>
              <a:t>L</a:t>
            </a:r>
            <a:r>
              <a:rPr lang="de-DE" dirty="0" smtClean="0"/>
              <a:t>aboratory </a:t>
            </a:r>
            <a:r>
              <a:rPr lang="de-DE" dirty="0"/>
              <a:t>N</a:t>
            </a:r>
            <a:r>
              <a:rPr lang="de-DE" dirty="0" smtClean="0"/>
              <a:t>otebooks</a:t>
            </a:r>
            <a:endParaRPr lang="de-DE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0" name="Textfeld 9"/>
          <p:cNvSpPr txBox="1"/>
          <p:nvPr/>
        </p:nvSpPr>
        <p:spPr bwMode="auto">
          <a:xfrm>
            <a:off x="0" y="5929701"/>
            <a:ext cx="7187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Higgins </a:t>
            </a:r>
            <a:r>
              <a:rPr lang="en-US" sz="1000" dirty="0"/>
              <a:t>et al. (2022): Considerations for implementing electronic laboratory notebooks in an academic research environment. In: </a:t>
            </a:r>
            <a:r>
              <a:rPr lang="en-US" sz="1000" i="1" dirty="0"/>
              <a:t>Nature protocols </a:t>
            </a:r>
            <a:r>
              <a:rPr lang="en-US" sz="1000" dirty="0"/>
              <a:t>17 (2), S. 179–189. </a:t>
            </a:r>
            <a:r>
              <a:rPr lang="en-US" sz="1000" u="sng" dirty="0">
                <a:hlinkClick r:id="rId3" tooltip="https://doi.org/10.1038/s41596-021-00645-8"/>
              </a:rPr>
              <a:t>DOI: 10.1038/s41596-021-00645-8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12" name="Diagonal liegende Ecken des Rechtecks abrunden 11"/>
          <p:cNvSpPr/>
          <p:nvPr/>
        </p:nvSpPr>
        <p:spPr>
          <a:xfrm>
            <a:off x="655983" y="4505739"/>
            <a:ext cx="11002617" cy="1216857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An ELN is </a:t>
            </a:r>
            <a:r>
              <a:rPr lang="en-US" sz="1600" b="1" dirty="0">
                <a:solidFill>
                  <a:schemeClr val="bg1"/>
                </a:solidFill>
              </a:rPr>
              <a:t>more than just a digital copy of a paper-based lab notebook. </a:t>
            </a:r>
            <a:r>
              <a:rPr lang="de-DE" sz="1600" dirty="0">
                <a:solidFill>
                  <a:schemeClr val="bg1"/>
                </a:solidFill>
              </a:rPr>
              <a:t>ELNs </a:t>
            </a:r>
            <a:r>
              <a:rPr lang="de-DE" sz="1600" dirty="0" err="1">
                <a:solidFill>
                  <a:schemeClr val="bg1"/>
                </a:solidFill>
              </a:rPr>
              <a:t>can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be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fully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implemented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into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the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digital </a:t>
            </a:r>
            <a:r>
              <a:rPr lang="de-DE" sz="1600" b="1" dirty="0" err="1">
                <a:solidFill>
                  <a:schemeClr val="bg1"/>
                </a:solidFill>
              </a:rPr>
              <a:t>research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data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management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system</a:t>
            </a:r>
            <a:r>
              <a:rPr lang="de-DE" sz="16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9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521122"/>
            <a:ext cx="5685596" cy="1421399"/>
          </a:xfrm>
        </p:spPr>
      </p:pic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>
          <a:xfrm>
            <a:off x="5973597" y="1583512"/>
            <a:ext cx="6041194" cy="459345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Linked digital research </a:t>
            </a:r>
            <a:r>
              <a:rPr lang="en-US" sz="2000" b="1" dirty="0" smtClean="0">
                <a:solidFill>
                  <a:schemeClr val="tx2"/>
                </a:solidFill>
              </a:rPr>
              <a:t>environment</a:t>
            </a:r>
          </a:p>
          <a:p>
            <a:pPr lvl="1"/>
            <a:r>
              <a:rPr lang="en-US" sz="2000" b="1" dirty="0" err="1" smtClean="0">
                <a:solidFill>
                  <a:schemeClr val="tx2"/>
                </a:solidFill>
              </a:rPr>
              <a:t>Automatisation</a:t>
            </a:r>
            <a:r>
              <a:rPr lang="en-US" sz="2000" b="1" dirty="0" smtClean="0">
                <a:solidFill>
                  <a:schemeClr val="tx2"/>
                </a:solidFill>
              </a:rPr>
              <a:t>: </a:t>
            </a:r>
            <a:r>
              <a:rPr lang="en-US" sz="2000" dirty="0" smtClean="0"/>
              <a:t>Measuring </a:t>
            </a:r>
            <a:r>
              <a:rPr lang="en-US" sz="2000" dirty="0"/>
              <a:t>devices deliver their data directly to the </a:t>
            </a:r>
            <a:r>
              <a:rPr lang="en-US" sz="2000" dirty="0" smtClean="0"/>
              <a:t>ELN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Integration or </a:t>
            </a:r>
            <a:r>
              <a:rPr lang="en-US" sz="2000" b="1" dirty="0" smtClean="0">
                <a:solidFill>
                  <a:schemeClr val="tx2"/>
                </a:solidFill>
              </a:rPr>
              <a:t>linking of </a:t>
            </a:r>
            <a:r>
              <a:rPr lang="en-US" sz="2000" b="1" dirty="0">
                <a:solidFill>
                  <a:schemeClr val="tx2"/>
                </a:solidFill>
              </a:rPr>
              <a:t>data </a:t>
            </a:r>
            <a:r>
              <a:rPr lang="en-US" sz="2000" dirty="0"/>
              <a:t>that is already available in a digital format (e.g. measurements, images, tables)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</a:rPr>
              <a:t>API</a:t>
            </a:r>
            <a:r>
              <a:rPr lang="en-US" sz="2000" dirty="0" smtClean="0"/>
              <a:t> </a:t>
            </a:r>
            <a:r>
              <a:rPr lang="en-US" sz="2000" dirty="0"/>
              <a:t>for integration into the existing software </a:t>
            </a:r>
            <a:r>
              <a:rPr lang="en-US" sz="2000" dirty="0" smtClean="0"/>
              <a:t>environment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Interfaces</a:t>
            </a:r>
            <a:r>
              <a:rPr lang="en-US" sz="2000" dirty="0"/>
              <a:t> to other </a:t>
            </a:r>
            <a:r>
              <a:rPr lang="en-US" sz="2000" dirty="0" smtClean="0"/>
              <a:t>programs (e.g. </a:t>
            </a:r>
            <a:r>
              <a:rPr lang="en-US" sz="2000" dirty="0" err="1" smtClean="0"/>
              <a:t>ChemDraw</a:t>
            </a:r>
            <a:r>
              <a:rPr lang="en-US" sz="2000" dirty="0" smtClean="0"/>
              <a:t>)</a:t>
            </a:r>
            <a:endParaRPr lang="en-US" sz="2000" dirty="0"/>
          </a:p>
          <a:p>
            <a:pPr lvl="1">
              <a:defRPr/>
            </a:pPr>
            <a:r>
              <a:rPr lang="en-US" sz="2000" b="1" dirty="0">
                <a:solidFill>
                  <a:schemeClr val="tx2"/>
                </a:solidFill>
              </a:rPr>
              <a:t>Import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export</a:t>
            </a:r>
            <a:r>
              <a:rPr lang="en-US" sz="2000" dirty="0"/>
              <a:t> </a:t>
            </a:r>
            <a:r>
              <a:rPr lang="en-US" sz="2000" dirty="0" smtClean="0"/>
              <a:t>function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</a:rPr>
              <a:t>Direct </a:t>
            </a:r>
            <a:r>
              <a:rPr lang="en-US" sz="2000" b="1" dirty="0">
                <a:solidFill>
                  <a:schemeClr val="tx2"/>
                </a:solidFill>
              </a:rPr>
              <a:t>connection </a:t>
            </a:r>
            <a:r>
              <a:rPr lang="en-US" sz="2000" dirty="0"/>
              <a:t>to research data repositories, data services or publication </a:t>
            </a:r>
            <a:r>
              <a:rPr lang="en-US" sz="2000" dirty="0" smtClean="0"/>
              <a:t>platforms</a:t>
            </a:r>
          </a:p>
          <a:p>
            <a:pPr lvl="1"/>
            <a:r>
              <a:rPr lang="en-US" sz="2000" dirty="0" smtClean="0"/>
              <a:t>Assign </a:t>
            </a:r>
            <a:r>
              <a:rPr lang="en-US" sz="2000" b="1" dirty="0" smtClean="0">
                <a:solidFill>
                  <a:schemeClr val="tx2"/>
                </a:solidFill>
              </a:rPr>
              <a:t>metadata</a:t>
            </a:r>
          </a:p>
          <a:p>
            <a:pPr lvl="1"/>
            <a:r>
              <a:rPr lang="en-US" sz="2000" dirty="0"/>
              <a:t>Ability to assign </a:t>
            </a:r>
            <a:r>
              <a:rPr lang="en-US" sz="2000" b="1" dirty="0">
                <a:solidFill>
                  <a:schemeClr val="tx2"/>
                </a:solidFill>
              </a:rPr>
              <a:t>persistent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identifiers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Electronic Lab </a:t>
            </a:r>
            <a:r>
              <a:rPr lang="de-DE" dirty="0" smtClean="0"/>
              <a:t>Notebooks (1/5)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70509" y="3960394"/>
            <a:ext cx="5851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Figure</a:t>
            </a:r>
            <a:r>
              <a:rPr lang="de-DE" sz="1000" dirty="0" smtClean="0"/>
              <a:t> </a:t>
            </a:r>
            <a:r>
              <a:rPr lang="de-DE" sz="1000" dirty="0" err="1" smtClean="0"/>
              <a:t>from</a:t>
            </a:r>
            <a:r>
              <a:rPr lang="de-DE" sz="1000" dirty="0" smtClean="0"/>
              <a:t> </a:t>
            </a:r>
            <a:r>
              <a:rPr lang="de-DE" sz="1000" dirty="0" smtClean="0">
                <a:hlinkClick r:id="rId3"/>
              </a:rPr>
              <a:t>NFDI4Chem Knowledge Base</a:t>
            </a:r>
            <a:r>
              <a:rPr lang="de-DE" sz="1000" dirty="0" smtClean="0"/>
              <a:t>, </a:t>
            </a:r>
            <a:r>
              <a:rPr lang="en-US" sz="1000" dirty="0" smtClean="0"/>
              <a:t>licensed </a:t>
            </a:r>
            <a:r>
              <a:rPr lang="en-US" sz="1000" dirty="0"/>
              <a:t>under a </a:t>
            </a:r>
            <a:r>
              <a:rPr lang="en-US" sz="1000" dirty="0">
                <a:hlinkClick r:id="rId4"/>
              </a:rPr>
              <a:t>Creative Commons BY-SA 4.0</a:t>
            </a:r>
            <a:r>
              <a:rPr lang="en-US" sz="1000" dirty="0"/>
              <a:t> License</a:t>
            </a:r>
            <a:r>
              <a:rPr lang="de-DE" sz="1000" dirty="0" smtClean="0"/>
              <a:t> 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5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6"/>
              </a:rPr>
              <a:t>://www.publisso.de/en/research-data-management/rd-documenting/benefits-of-an-eln</a:t>
            </a:r>
            <a:endParaRPr lang="de-DE" sz="1000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28430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Collaboration with others</a:t>
            </a:r>
          </a:p>
          <a:p>
            <a:pPr lvl="1"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Sharing</a:t>
            </a:r>
            <a:r>
              <a:rPr lang="en-US" sz="2000" dirty="0" smtClean="0"/>
              <a:t> </a:t>
            </a:r>
            <a:r>
              <a:rPr lang="en-US" sz="2000" dirty="0"/>
              <a:t>of research data, process protocols, </a:t>
            </a:r>
            <a:r>
              <a:rPr lang="en-US" sz="2000" dirty="0" smtClean="0"/>
              <a:t>workflows, templates</a:t>
            </a:r>
          </a:p>
          <a:p>
            <a:pPr lvl="1"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Rights</a:t>
            </a:r>
            <a:r>
              <a:rPr lang="en-US" sz="2000" dirty="0" smtClean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role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management</a:t>
            </a:r>
          </a:p>
          <a:p>
            <a:pPr lvl="1">
              <a:defRPr/>
            </a:pPr>
            <a:r>
              <a:rPr lang="en-US" sz="2000" dirty="0" smtClean="0"/>
              <a:t>Ability to </a:t>
            </a:r>
            <a:r>
              <a:rPr lang="en-US" sz="2000" b="1" dirty="0" smtClean="0">
                <a:solidFill>
                  <a:schemeClr val="tx2"/>
                </a:solidFill>
              </a:rPr>
              <a:t>comment</a:t>
            </a:r>
            <a:r>
              <a:rPr lang="en-US" sz="2000" dirty="0" smtClean="0"/>
              <a:t>/write </a:t>
            </a:r>
            <a:r>
              <a:rPr lang="en-US" sz="2000" b="1" dirty="0" smtClean="0">
                <a:solidFill>
                  <a:schemeClr val="tx2"/>
                </a:solidFill>
              </a:rPr>
              <a:t>messages</a:t>
            </a:r>
            <a:r>
              <a:rPr lang="en-US" sz="2000" dirty="0" smtClean="0"/>
              <a:t> directly in the ELN</a:t>
            </a:r>
          </a:p>
          <a:p>
            <a:pPr lvl="1">
              <a:defRPr/>
            </a:pPr>
            <a:r>
              <a:rPr lang="en-US" sz="2000" dirty="0" smtClean="0"/>
              <a:t>Define </a:t>
            </a:r>
            <a:r>
              <a:rPr lang="en-US" sz="2000" b="1" dirty="0" smtClean="0">
                <a:solidFill>
                  <a:schemeClr val="tx2"/>
                </a:solidFill>
              </a:rPr>
              <a:t>tasks</a:t>
            </a:r>
          </a:p>
          <a:p>
            <a:pPr lvl="1">
              <a:defRPr/>
            </a:pPr>
            <a:endParaRPr lang="de-DE" sz="1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(2/5)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9" name="Rechteck 8"/>
          <p:cNvSpPr/>
          <p:nvPr/>
        </p:nvSpPr>
        <p:spPr>
          <a:xfrm>
            <a:off x="9203911" y="5899965"/>
            <a:ext cx="2472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2"/>
              </a:rPr>
              <a:t>https://labfolder.com/guide/collaboration</a:t>
            </a:r>
            <a:r>
              <a:rPr lang="de-DE" sz="1000" dirty="0" smtClean="0">
                <a:hlinkClick r:id="rId2"/>
              </a:rPr>
              <a:t>/</a:t>
            </a:r>
            <a:endParaRPr lang="de-DE" sz="1000" dirty="0" smtClean="0"/>
          </a:p>
          <a:p>
            <a:r>
              <a:rPr lang="de-DE" sz="1000" dirty="0">
                <a:hlinkClick r:id="rId3"/>
              </a:rPr>
              <a:t>https://labfolder.com/guide/inventory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5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435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Standardization</a:t>
            </a:r>
          </a:p>
          <a:p>
            <a:pPr lvl="1">
              <a:defRPr/>
            </a:pPr>
            <a:r>
              <a:rPr lang="en-US" sz="2000" dirty="0"/>
              <a:t>Create, reuse and share </a:t>
            </a:r>
            <a:r>
              <a:rPr lang="en-US" sz="2000" b="1" dirty="0">
                <a:solidFill>
                  <a:schemeClr val="tx2"/>
                </a:solidFill>
              </a:rPr>
              <a:t>templates</a:t>
            </a:r>
            <a:r>
              <a:rPr lang="en-US" sz="2000" dirty="0"/>
              <a:t> for protocols, processes and workflows</a:t>
            </a: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(3/5)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7" name="Rechteck 6"/>
          <p:cNvSpPr/>
          <p:nvPr/>
        </p:nvSpPr>
        <p:spPr>
          <a:xfrm>
            <a:off x="8820290" y="610230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hlinkClick r:id="rId2"/>
              </a:rPr>
              <a:t>https://labfolder.com/guide/protocols-and-sops/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4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355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Evidentiary value</a:t>
            </a:r>
          </a:p>
          <a:p>
            <a:pPr lvl="1">
              <a:defRPr/>
            </a:pPr>
            <a:r>
              <a:rPr lang="en-US" sz="2000" dirty="0"/>
              <a:t>Versioning</a:t>
            </a:r>
          </a:p>
          <a:p>
            <a:pPr lvl="1">
              <a:defRPr/>
            </a:pPr>
            <a:r>
              <a:rPr lang="en-US" sz="2000" dirty="0"/>
              <a:t>Audit trail</a:t>
            </a:r>
          </a:p>
          <a:p>
            <a:pPr lvl="1">
              <a:defRPr/>
            </a:pPr>
            <a:r>
              <a:rPr lang="en-US" sz="2000" dirty="0"/>
              <a:t>Electronic signature and time </a:t>
            </a:r>
            <a:r>
              <a:rPr lang="en-US" sz="2000" dirty="0" smtClean="0"/>
              <a:t>stamp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de-DE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(4/5)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2" name="Rechteck 11"/>
          <p:cNvSpPr/>
          <p:nvPr/>
        </p:nvSpPr>
        <p:spPr>
          <a:xfrm>
            <a:off x="8478283" y="608359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hlinkClick r:id="rId2"/>
              </a:rPr>
              <a:t>https://labfolder.com/guide/data-integrity-and-security/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4"/>
              </a:rPr>
              <a:t>://www.publisso.de/en/research-data-management/rd-documenting/benefits-of-an-eln</a:t>
            </a:r>
            <a:endParaRPr lang="de-DE" sz="1000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71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96" y="1286359"/>
            <a:ext cx="5007455" cy="3336999"/>
          </a:xfrm>
          <a:prstGeom prst="rect">
            <a:avLst/>
          </a:prstGeom>
        </p:spPr>
      </p:pic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Search</a:t>
            </a:r>
            <a:r>
              <a:rPr lang="en-US" sz="2000" dirty="0" smtClean="0"/>
              <a:t> </a:t>
            </a:r>
            <a:r>
              <a:rPr lang="en-US" sz="2000" b="1" dirty="0">
                <a:solidFill>
                  <a:schemeClr val="tx2"/>
                </a:solidFill>
              </a:rPr>
              <a:t>functions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filtering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options</a:t>
            </a:r>
          </a:p>
          <a:p>
            <a:pPr>
              <a:defRPr/>
            </a:pPr>
            <a:r>
              <a:rPr lang="en-US" sz="2000" dirty="0" smtClean="0"/>
              <a:t>Option to use </a:t>
            </a:r>
            <a:r>
              <a:rPr lang="en-US" sz="2000" b="1" dirty="0" smtClean="0">
                <a:solidFill>
                  <a:schemeClr val="tx2"/>
                </a:solidFill>
              </a:rPr>
              <a:t>tags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Access</a:t>
            </a:r>
            <a:r>
              <a:rPr lang="en-US" sz="2000" dirty="0" smtClean="0"/>
              <a:t> </a:t>
            </a:r>
            <a:r>
              <a:rPr lang="en-US" sz="2000" dirty="0"/>
              <a:t>to the lab </a:t>
            </a:r>
            <a:r>
              <a:rPr lang="en-US" sz="2000" dirty="0" smtClean="0"/>
              <a:t>notebook </a:t>
            </a:r>
            <a:r>
              <a:rPr lang="en-US" sz="2000" dirty="0"/>
              <a:t>at </a:t>
            </a:r>
            <a:r>
              <a:rPr lang="en-US" sz="2000" b="1" dirty="0">
                <a:solidFill>
                  <a:schemeClr val="tx2"/>
                </a:solidFill>
              </a:rPr>
              <a:t>any time from </a:t>
            </a:r>
            <a:r>
              <a:rPr lang="en-US" sz="2000" b="1" dirty="0" smtClean="0">
                <a:solidFill>
                  <a:schemeClr val="tx2"/>
                </a:solidFill>
              </a:rPr>
              <a:t>anywhere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Structuring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tx2"/>
                </a:solidFill>
              </a:rPr>
              <a:t>visualization</a:t>
            </a:r>
            <a:r>
              <a:rPr lang="en-US" sz="2000" dirty="0"/>
              <a:t> of </a:t>
            </a:r>
            <a:r>
              <a:rPr lang="en-US" sz="2000" dirty="0" smtClean="0"/>
              <a:t>processes and workflows</a:t>
            </a:r>
          </a:p>
          <a:p>
            <a:pPr>
              <a:defRPr/>
            </a:pPr>
            <a:r>
              <a:rPr lang="en-US" sz="2000" dirty="0" smtClean="0"/>
              <a:t>Easy </a:t>
            </a:r>
            <a:r>
              <a:rPr lang="en-US" sz="2000" dirty="0"/>
              <a:t>to create </a:t>
            </a:r>
            <a:r>
              <a:rPr lang="en-US" sz="2000" b="1" dirty="0" smtClean="0">
                <a:solidFill>
                  <a:schemeClr val="tx2"/>
                </a:solidFill>
              </a:rPr>
              <a:t>backups</a:t>
            </a:r>
          </a:p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Managing inventories </a:t>
            </a:r>
          </a:p>
          <a:p>
            <a:pPr>
              <a:defRPr/>
            </a:pPr>
            <a:r>
              <a:rPr lang="en-US" sz="2000" dirty="0"/>
              <a:t>Tracking equipment and equipment maintenance </a:t>
            </a:r>
            <a:r>
              <a:rPr lang="en-US" sz="2000" dirty="0" smtClean="0"/>
              <a:t>schedules</a:t>
            </a:r>
          </a:p>
          <a:p>
            <a:pPr>
              <a:defRPr/>
            </a:pPr>
            <a:r>
              <a:rPr lang="en-US" sz="2000" dirty="0" smtClean="0"/>
              <a:t>Possibility to use tablets</a:t>
            </a:r>
          </a:p>
          <a:p>
            <a:pPr>
              <a:defRPr/>
            </a:pPr>
            <a:r>
              <a:rPr lang="en-US" sz="2000" dirty="0" smtClean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(5/5)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4" name="Diagonal liegende Ecken des Rechtecks abrunden 13"/>
          <p:cNvSpPr/>
          <p:nvPr/>
        </p:nvSpPr>
        <p:spPr>
          <a:xfrm>
            <a:off x="6019800" y="4240268"/>
            <a:ext cx="5350801" cy="2089543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Higher </a:t>
            </a:r>
            <a:r>
              <a:rPr lang="en-US" sz="1600" dirty="0"/>
              <a:t>efficiency in daily 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1600" dirty="0" err="1" smtClean="0">
                <a:solidFill>
                  <a:schemeClr val="bg1"/>
                </a:solidFill>
              </a:rPr>
              <a:t>Saves</a:t>
            </a:r>
            <a:r>
              <a:rPr lang="de-DE" sz="1600" dirty="0" smtClean="0">
                <a:solidFill>
                  <a:schemeClr val="bg1"/>
                </a:solidFill>
              </a:rPr>
              <a:t> time </a:t>
            </a:r>
            <a:r>
              <a:rPr lang="de-DE" sz="1600" dirty="0" err="1" smtClean="0">
                <a:solidFill>
                  <a:schemeClr val="bg1"/>
                </a:solidFill>
              </a:rPr>
              <a:t>and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increases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quality</a:t>
            </a:r>
            <a:endParaRPr lang="de-DE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1600" dirty="0" err="1" smtClean="0">
                <a:solidFill>
                  <a:schemeClr val="bg1"/>
                </a:solidFill>
              </a:rPr>
              <a:t>Avoids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information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loss</a:t>
            </a:r>
            <a:endParaRPr lang="de-DE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Make </a:t>
            </a:r>
            <a:r>
              <a:rPr lang="en-US" sz="1600" dirty="0">
                <a:solidFill>
                  <a:schemeClr val="bg1"/>
                </a:solidFill>
              </a:rPr>
              <a:t>research findings traceable and </a:t>
            </a:r>
            <a:r>
              <a:rPr lang="en-US" sz="1600" dirty="0" smtClean="0">
                <a:solidFill>
                  <a:schemeClr val="bg1"/>
                </a:solidFill>
              </a:rPr>
              <a:t>verifiable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Provide </a:t>
            </a:r>
            <a:r>
              <a:rPr lang="en-US" sz="1600" dirty="0">
                <a:solidFill>
                  <a:schemeClr val="bg1"/>
                </a:solidFill>
              </a:rPr>
              <a:t>a means of preparing research data for publication and digital </a:t>
            </a:r>
            <a:r>
              <a:rPr lang="en-US" sz="1600" dirty="0" smtClean="0">
                <a:solidFill>
                  <a:schemeClr val="bg1"/>
                </a:solidFill>
              </a:rPr>
              <a:t>preservation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Connected </a:t>
            </a:r>
            <a:r>
              <a:rPr lang="en-US" sz="1600" dirty="0">
                <a:solidFill>
                  <a:schemeClr val="bg1"/>
                </a:solidFill>
              </a:rPr>
              <a:t>digital research environment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 rot="16200000">
            <a:off x="10793704" y="3616097"/>
            <a:ext cx="19495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Image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Tatiana</a:t>
            </a:r>
            <a:r>
              <a:rPr lang="de-DE" sz="1000" dirty="0"/>
              <a:t> </a:t>
            </a:r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Pixabay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5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6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440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375065" cy="4486472"/>
          </a:xfrm>
        </p:spPr>
        <p:txBody>
          <a:bodyPr/>
          <a:lstStyle/>
          <a:p>
            <a:pPr lvl="0"/>
            <a:r>
              <a:rPr lang="de-DE" dirty="0" err="1" smtClean="0"/>
              <a:t>Chemotion</a:t>
            </a:r>
            <a:r>
              <a:rPr lang="de-DE" dirty="0" smtClean="0"/>
              <a:t>/</a:t>
            </a:r>
            <a:r>
              <a:rPr lang="de-DE" dirty="0" err="1" smtClean="0"/>
              <a:t>LabIMotion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</a:t>
            </a:r>
            <a:r>
              <a:rPr lang="de-DE" u="sng" dirty="0" smtClean="0">
                <a:hlinkClick r:id="rId2"/>
              </a:rPr>
              <a:t>https</a:t>
            </a:r>
            <a:r>
              <a:rPr lang="de-DE" u="sng" dirty="0">
                <a:hlinkClick r:id="rId2"/>
              </a:rPr>
              <a:t>://chemotion.net</a:t>
            </a:r>
            <a:endParaRPr lang="de-DE" dirty="0"/>
          </a:p>
          <a:p>
            <a:pPr lvl="0"/>
            <a:r>
              <a:rPr lang="de-DE" dirty="0"/>
              <a:t>Kadi4Mat (Open Source): </a:t>
            </a:r>
            <a:r>
              <a:rPr lang="de-DE" dirty="0" smtClean="0"/>
              <a:t>			</a:t>
            </a:r>
            <a:r>
              <a:rPr lang="de-DE" u="sng" dirty="0">
                <a:hlinkClick r:id="rId3"/>
              </a:rPr>
              <a:t>https://kadi.iam.kit.edu</a:t>
            </a:r>
            <a:r>
              <a:rPr lang="de-DE" u="sng" dirty="0" smtClean="0">
                <a:hlinkClick r:id="rId3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/>
              <a:t>eLabFTW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4"/>
              </a:rPr>
              <a:t>https</a:t>
            </a:r>
            <a:r>
              <a:rPr lang="de-DE" u="sng" dirty="0">
                <a:hlinkClick r:id="rId4"/>
              </a:rPr>
              <a:t>://www.elabftw.net/</a:t>
            </a:r>
            <a:endParaRPr lang="de-DE" dirty="0"/>
          </a:p>
          <a:p>
            <a:pPr lvl="0"/>
            <a:r>
              <a:rPr lang="de-DE" dirty="0"/>
              <a:t>Labfolder </a:t>
            </a:r>
            <a:r>
              <a:rPr lang="de-DE" dirty="0" smtClean="0"/>
              <a:t>(</a:t>
            </a:r>
            <a:r>
              <a:rPr lang="de-DE" dirty="0" err="1" smtClean="0"/>
              <a:t>commercial</a:t>
            </a:r>
            <a:r>
              <a:rPr lang="de-DE" dirty="0" smtClean="0"/>
              <a:t>): 			</a:t>
            </a:r>
            <a:r>
              <a:rPr lang="de-DE" u="sng" dirty="0" smtClean="0">
                <a:hlinkClick r:id="rId5"/>
              </a:rPr>
              <a:t>https</a:t>
            </a:r>
            <a:r>
              <a:rPr lang="de-DE" u="sng" dirty="0">
                <a:hlinkClick r:id="rId5"/>
              </a:rPr>
              <a:t>://www.labfolder.com</a:t>
            </a:r>
            <a:endParaRPr lang="de-DE" dirty="0"/>
          </a:p>
          <a:p>
            <a:pPr lvl="0"/>
            <a:r>
              <a:rPr lang="de-DE" dirty="0" err="1"/>
              <a:t>openBIS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6"/>
              </a:rPr>
              <a:t>https</a:t>
            </a:r>
            <a:r>
              <a:rPr lang="de-DE" u="sng" dirty="0">
                <a:hlinkClick r:id="rId6"/>
              </a:rPr>
              <a:t>://openbis.ch</a:t>
            </a:r>
            <a:endParaRPr lang="de-DE" dirty="0"/>
          </a:p>
          <a:p>
            <a:pPr lvl="0"/>
            <a:r>
              <a:rPr lang="de-DE" dirty="0" err="1"/>
              <a:t>Rspace</a:t>
            </a:r>
            <a:r>
              <a:rPr lang="de-DE" dirty="0"/>
              <a:t> ELN (</a:t>
            </a:r>
            <a:r>
              <a:rPr lang="de-DE" dirty="0" err="1"/>
              <a:t>commercial</a:t>
            </a:r>
            <a:r>
              <a:rPr lang="de-DE" dirty="0"/>
              <a:t>): </a:t>
            </a:r>
            <a:r>
              <a:rPr lang="de-DE" dirty="0" smtClean="0"/>
              <a:t>			</a:t>
            </a:r>
            <a:r>
              <a:rPr lang="de-DE" u="sng" dirty="0" smtClean="0">
                <a:hlinkClick r:id="rId7"/>
              </a:rPr>
              <a:t>https</a:t>
            </a:r>
            <a:r>
              <a:rPr lang="de-DE" u="sng" dirty="0">
                <a:hlinkClick r:id="rId7"/>
              </a:rPr>
              <a:t>://www.researchspace.com/</a:t>
            </a:r>
            <a:endParaRPr lang="de-DE" dirty="0"/>
          </a:p>
          <a:p>
            <a:pPr lvl="0"/>
            <a:r>
              <a:rPr lang="de-DE" dirty="0" err="1"/>
              <a:t>SciNote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8"/>
              </a:rPr>
              <a:t>https</a:t>
            </a:r>
            <a:r>
              <a:rPr lang="de-DE" u="sng" dirty="0">
                <a:hlinkClick r:id="rId8"/>
              </a:rPr>
              <a:t>://www.scinote.net</a:t>
            </a:r>
            <a:r>
              <a:rPr lang="de-DE" u="sng" dirty="0" smtClean="0">
                <a:hlinkClick r:id="rId8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/>
              <a:t>Labcollector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commercial</a:t>
            </a:r>
            <a:r>
              <a:rPr lang="de-DE" dirty="0"/>
              <a:t>): </a:t>
            </a:r>
            <a:r>
              <a:rPr lang="de-DE" dirty="0" smtClean="0"/>
              <a:t>			</a:t>
            </a:r>
            <a:r>
              <a:rPr lang="de-DE" dirty="0" smtClean="0">
                <a:hlinkClick r:id="rId9"/>
              </a:rPr>
              <a:t>https</a:t>
            </a:r>
            <a:r>
              <a:rPr lang="de-DE" dirty="0">
                <a:hlinkClick r:id="rId9"/>
              </a:rPr>
              <a:t>://labcollector.com</a:t>
            </a:r>
            <a:r>
              <a:rPr lang="de-DE" dirty="0" smtClean="0">
                <a:hlinkClick r:id="rId9"/>
              </a:rPr>
              <a:t>/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ELNs: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6371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decide which ELN fits me?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35" y="1387012"/>
            <a:ext cx="4763165" cy="476316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1853446" y="3683001"/>
            <a:ext cx="338554" cy="2214454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r>
              <a:rPr lang="de-DE" sz="1000" dirty="0" smtClean="0"/>
              <a:t>Image </a:t>
            </a:r>
            <a:r>
              <a:rPr lang="de-DE" sz="1000" dirty="0" err="1" smtClean="0"/>
              <a:t>by</a:t>
            </a:r>
            <a:r>
              <a:rPr lang="de-DE" sz="1000" dirty="0" smtClean="0"/>
              <a:t> </a:t>
            </a:r>
            <a:r>
              <a:rPr lang="de-DE" sz="1000" dirty="0" err="1"/>
              <a:t>storyset</a:t>
            </a:r>
            <a:r>
              <a:rPr lang="de-DE" sz="1000" dirty="0"/>
              <a:t> </a:t>
            </a:r>
            <a:r>
              <a:rPr lang="de-DE" sz="1000" dirty="0" smtClean="0"/>
              <a:t>on </a:t>
            </a:r>
            <a:r>
              <a:rPr lang="de-DE" sz="1000" dirty="0" err="1"/>
              <a:t>Freepik</a:t>
            </a:r>
            <a:endParaRPr lang="de-DE" sz="1000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533400" y="1583512"/>
            <a:ext cx="5442636" cy="4486472"/>
          </a:xfrm>
        </p:spPr>
        <p:txBody>
          <a:bodyPr/>
          <a:lstStyle/>
          <a:p>
            <a:r>
              <a:rPr lang="de-DE" dirty="0" smtClean="0"/>
              <a:t>Assistance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:</a:t>
            </a:r>
          </a:p>
          <a:p>
            <a:pPr lvl="1"/>
            <a:r>
              <a:rPr lang="de-DE" b="1" dirty="0" smtClean="0">
                <a:solidFill>
                  <a:schemeClr val="tx2"/>
                </a:solidFill>
              </a:rPr>
              <a:t>ELN-Guide</a:t>
            </a:r>
            <a:endParaRPr lang="de-DE" dirty="0" smtClean="0"/>
          </a:p>
          <a:p>
            <a:pPr lvl="1"/>
            <a:r>
              <a:rPr lang="de-DE" b="1" dirty="0" smtClean="0">
                <a:solidFill>
                  <a:schemeClr val="tx2"/>
                </a:solidFill>
              </a:rPr>
              <a:t>ELN Finder</a:t>
            </a:r>
            <a:endParaRPr lang="de-DE" b="1" dirty="0">
              <a:solidFill>
                <a:schemeClr val="tx2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36" y="2542114"/>
            <a:ext cx="1311464" cy="79699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79" y="1538899"/>
            <a:ext cx="1454150" cy="46631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66" y="3314109"/>
            <a:ext cx="1733550" cy="52568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21" y="4518690"/>
            <a:ext cx="2162010" cy="7725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87" y="4790227"/>
            <a:ext cx="952381" cy="419048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5" name="Rechteck 14"/>
          <p:cNvSpPr/>
          <p:nvPr/>
        </p:nvSpPr>
        <p:spPr>
          <a:xfrm>
            <a:off x="133350" y="5773362"/>
            <a:ext cx="6115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baseline="30000" dirty="0" smtClean="0"/>
              <a:t>1</a:t>
            </a:r>
            <a:r>
              <a:rPr lang="de-DE" sz="1000" dirty="0" smtClean="0"/>
              <a:t>ZB </a:t>
            </a:r>
            <a:r>
              <a:rPr lang="de-DE" sz="1000" dirty="0"/>
              <a:t>MED - Informationszentrum Lebenswissenschaften </a:t>
            </a:r>
            <a:r>
              <a:rPr lang="de-DE" sz="1000" dirty="0" smtClean="0"/>
              <a:t>(</a:t>
            </a:r>
            <a:r>
              <a:rPr lang="de-DE" sz="1000" dirty="0"/>
              <a:t>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8"/>
              </a:rPr>
              <a:t>https://doi.org/10.4126/FRL01-006425772</a:t>
            </a:r>
            <a:r>
              <a:rPr lang="de-DE" sz="1000" dirty="0"/>
              <a:t>.</a:t>
            </a:r>
          </a:p>
        </p:txBody>
      </p:sp>
      <p:sp>
        <p:nvSpPr>
          <p:cNvPr id="16" name="Diagonal liegende Ecken des Rechtecks abrunden 15"/>
          <p:cNvSpPr/>
          <p:nvPr/>
        </p:nvSpPr>
        <p:spPr>
          <a:xfrm>
            <a:off x="310823" y="4181799"/>
            <a:ext cx="5350801" cy="1216857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i="1" dirty="0"/>
              <a:t>„</a:t>
            </a:r>
            <a:r>
              <a:rPr lang="de-DE" sz="1600" i="1" dirty="0" err="1"/>
              <a:t>There</a:t>
            </a:r>
            <a:r>
              <a:rPr lang="de-DE" sz="1600" i="1" dirty="0"/>
              <a:t>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no</a:t>
            </a:r>
            <a:r>
              <a:rPr lang="de-DE" sz="1600" i="1" dirty="0"/>
              <a:t> “</a:t>
            </a:r>
            <a:r>
              <a:rPr lang="de-DE" sz="1600" i="1" dirty="0" err="1"/>
              <a:t>one</a:t>
            </a:r>
            <a:r>
              <a:rPr lang="de-DE" sz="1600" i="1" dirty="0"/>
              <a:t>-size-</a:t>
            </a:r>
            <a:r>
              <a:rPr lang="de-DE" sz="1600" i="1" dirty="0" err="1"/>
              <a:t>fits</a:t>
            </a:r>
            <a:r>
              <a:rPr lang="de-DE" sz="1600" i="1" dirty="0"/>
              <a:t>-all” </a:t>
            </a:r>
            <a:r>
              <a:rPr lang="de-DE" sz="1600" i="1" dirty="0" err="1"/>
              <a:t>answer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question</a:t>
            </a:r>
            <a:r>
              <a:rPr lang="de-DE" sz="1600" i="1" dirty="0"/>
              <a:t>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whether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develop</a:t>
            </a:r>
            <a:r>
              <a:rPr lang="de-DE" sz="1600" i="1" dirty="0"/>
              <a:t> a </a:t>
            </a:r>
            <a:r>
              <a:rPr lang="de-DE" sz="1600" i="1" dirty="0" err="1"/>
              <a:t>solution</a:t>
            </a:r>
            <a:r>
              <a:rPr lang="de-DE" sz="1600" i="1" dirty="0"/>
              <a:t> in-house </a:t>
            </a:r>
            <a:r>
              <a:rPr lang="de-DE" sz="1600" i="1" dirty="0" err="1"/>
              <a:t>or</a:t>
            </a:r>
            <a:r>
              <a:rPr lang="de-DE" sz="1600" i="1" dirty="0"/>
              <a:t> </a:t>
            </a:r>
            <a:r>
              <a:rPr lang="de-DE" sz="1600" i="1" dirty="0" err="1"/>
              <a:t>opt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an open-</a:t>
            </a:r>
            <a:r>
              <a:rPr lang="de-DE" sz="1600" i="1" dirty="0" err="1"/>
              <a:t>source</a:t>
            </a:r>
            <a:r>
              <a:rPr lang="de-DE" sz="1600" i="1" dirty="0"/>
              <a:t> </a:t>
            </a:r>
            <a:r>
              <a:rPr lang="de-DE" sz="1600" i="1" dirty="0" err="1"/>
              <a:t>or</a:t>
            </a:r>
            <a:r>
              <a:rPr lang="de-DE" sz="1600" i="1" dirty="0"/>
              <a:t> </a:t>
            </a:r>
            <a:r>
              <a:rPr lang="de-DE" sz="1600" i="1" dirty="0" err="1"/>
              <a:t>commercial</a:t>
            </a:r>
            <a:r>
              <a:rPr lang="de-DE" sz="1600" i="1" dirty="0"/>
              <a:t> product</a:t>
            </a:r>
            <a:r>
              <a:rPr lang="de-DE" sz="1600" i="1" dirty="0" smtClean="0"/>
              <a:t>.“</a:t>
            </a:r>
            <a:r>
              <a:rPr lang="de-DE" sz="1600" i="1" baseline="30000" dirty="0" smtClean="0"/>
              <a:t>1</a:t>
            </a:r>
            <a:endParaRPr lang="de-DE" sz="1600" i="1" baseline="300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36" y="3805822"/>
            <a:ext cx="1509825" cy="4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8674100" cy="4486472"/>
          </a:xfrm>
        </p:spPr>
        <p:txBody>
          <a:bodyPr/>
          <a:lstStyle/>
          <a:p>
            <a:r>
              <a:rPr lang="de-DE" b="1" dirty="0" err="1" smtClean="0">
                <a:solidFill>
                  <a:schemeClr val="tx2"/>
                </a:solidFill>
              </a:rPr>
              <a:t>Requirements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Electronic </a:t>
            </a:r>
            <a:r>
              <a:rPr lang="de-DE" dirty="0"/>
              <a:t>L</a:t>
            </a:r>
            <a:r>
              <a:rPr lang="de-DE" dirty="0" smtClean="0"/>
              <a:t>ab </a:t>
            </a:r>
            <a:r>
              <a:rPr lang="de-DE" dirty="0"/>
              <a:t>N</a:t>
            </a:r>
            <a:r>
              <a:rPr lang="de-DE" dirty="0" smtClean="0"/>
              <a:t>otebook</a:t>
            </a:r>
          </a:p>
          <a:p>
            <a:r>
              <a:rPr lang="de-DE" dirty="0" err="1" smtClean="0"/>
              <a:t>Procedure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ELN</a:t>
            </a:r>
          </a:p>
          <a:p>
            <a:r>
              <a:rPr lang="de-DE" b="1" dirty="0" smtClean="0">
                <a:solidFill>
                  <a:schemeClr val="tx2"/>
                </a:solidFill>
              </a:rPr>
              <a:t>Best-Practice-</a:t>
            </a:r>
            <a:r>
              <a:rPr lang="de-DE" b="1" dirty="0" err="1" smtClean="0">
                <a:solidFill>
                  <a:schemeClr val="tx2"/>
                </a:solidFill>
              </a:rPr>
              <a:t>Examples</a:t>
            </a:r>
            <a:endParaRPr lang="de-DE" b="1" dirty="0" smtClean="0">
              <a:solidFill>
                <a:schemeClr val="tx2"/>
              </a:solidFill>
            </a:endParaRPr>
          </a:p>
          <a:p>
            <a:r>
              <a:rPr lang="de-DE" dirty="0" smtClean="0"/>
              <a:t>Toolboxes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chemeClr val="tx2"/>
                </a:solidFill>
              </a:rPr>
              <a:t>n</a:t>
            </a:r>
            <a:r>
              <a:rPr lang="en-US" b="1" dirty="0" err="1" smtClean="0">
                <a:solidFill>
                  <a:schemeClr val="tx2"/>
                </a:solidFill>
              </a:rPr>
              <a:t>eeds</a:t>
            </a:r>
            <a:r>
              <a:rPr lang="en-US" b="1" dirty="0" smtClean="0">
                <a:solidFill>
                  <a:schemeClr val="tx2"/>
                </a:solidFill>
              </a:rPr>
              <a:t> assessment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ELN-Guide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33350" y="5773362"/>
            <a:ext cx="6115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ZB MED - Informationszentrum Lebenswissenschaften </a:t>
            </a:r>
            <a:r>
              <a:rPr lang="de-DE" sz="1000" dirty="0" smtClean="0"/>
              <a:t>(</a:t>
            </a:r>
            <a:r>
              <a:rPr lang="de-DE" sz="1000" dirty="0"/>
              <a:t>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2"/>
              </a:rPr>
              <a:t>https://doi.org/10.4126/FRL01-006425772</a:t>
            </a:r>
            <a:r>
              <a:rPr lang="de-DE" sz="1000" dirty="0"/>
              <a:t>.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4608488" y="3349419"/>
            <a:ext cx="1596851" cy="1373730"/>
            <a:chOff x="4464089" y="3240713"/>
            <a:chExt cx="2052000" cy="1872000"/>
          </a:xfrm>
        </p:grpSpPr>
        <p:sp>
          <p:nvSpPr>
            <p:cNvPr id="15" name="Sechseck 14"/>
            <p:cNvSpPr>
              <a:spLocks noChangeAspect="1"/>
            </p:cNvSpPr>
            <p:nvPr/>
          </p:nvSpPr>
          <p:spPr>
            <a:xfrm>
              <a:off x="4464089" y="3240713"/>
              <a:ext cx="2052000" cy="1872000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531061" y="3819062"/>
              <a:ext cx="1930495" cy="100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</a:rPr>
                <a:t>Toolboxes also </a:t>
              </a:r>
              <a:r>
                <a:rPr lang="de-DE" sz="1400" dirty="0" err="1" smtClean="0">
                  <a:solidFill>
                    <a:schemeClr val="bg1"/>
                  </a:solidFill>
                </a:rPr>
                <a:t>available</a:t>
              </a:r>
              <a:r>
                <a:rPr lang="de-DE" sz="1400" dirty="0" smtClean="0">
                  <a:solidFill>
                    <a:schemeClr val="bg1"/>
                  </a:solidFill>
                </a:rPr>
                <a:t> </a:t>
              </a:r>
              <a:r>
                <a:rPr lang="de-DE" sz="1400" dirty="0" err="1" smtClean="0">
                  <a:solidFill>
                    <a:schemeClr val="bg1"/>
                  </a:solidFill>
                </a:rPr>
                <a:t>as</a:t>
              </a:r>
              <a:r>
                <a:rPr lang="de-DE" sz="1400" dirty="0" smtClean="0">
                  <a:solidFill>
                    <a:schemeClr val="bg1"/>
                  </a:solidFill>
                </a:rPr>
                <a:t> </a:t>
              </a:r>
              <a:r>
                <a:rPr lang="de-DE" sz="1400" dirty="0" smtClean="0">
                  <a:hlinkClick r:id="rId3"/>
                </a:rPr>
                <a:t>Table</a:t>
              </a:r>
              <a:endParaRPr lang="de-DE" sz="1400" dirty="0"/>
            </a:p>
          </p:txBody>
        </p:sp>
      </p:grpSp>
      <p:sp>
        <p:nvSpPr>
          <p:cNvPr id="18" name="Sechseck 17"/>
          <p:cNvSpPr>
            <a:spLocks noChangeAspect="1"/>
          </p:cNvSpPr>
          <p:nvPr/>
        </p:nvSpPr>
        <p:spPr>
          <a:xfrm>
            <a:off x="5945703" y="4093943"/>
            <a:ext cx="1596851" cy="1373730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echseck 18"/>
          <p:cNvSpPr>
            <a:spLocks noChangeAspect="1"/>
          </p:cNvSpPr>
          <p:nvPr/>
        </p:nvSpPr>
        <p:spPr>
          <a:xfrm>
            <a:off x="5945702" y="2633725"/>
            <a:ext cx="1596851" cy="1373730"/>
          </a:xfrm>
          <a:prstGeom prst="hex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248638" y="3166701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hlinkClick r:id="rId3"/>
              </a:rPr>
              <a:t>ELN-Filter</a:t>
            </a:r>
            <a:endParaRPr lang="de-DE" sz="1400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5026">
            <a:off x="8344287" y="1613829"/>
            <a:ext cx="306363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5" y="3355071"/>
            <a:ext cx="1659471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019" y="3355071"/>
            <a:ext cx="1659471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3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6244590" cy="4486472"/>
          </a:xfrm>
        </p:spPr>
        <p:txBody>
          <a:bodyPr>
            <a:normAutofit/>
          </a:bodyPr>
          <a:lstStyle/>
          <a:p>
            <a:r>
              <a:rPr lang="en-US" b="1" dirty="0" smtClean="0"/>
              <a:t>Content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Basics </a:t>
            </a:r>
            <a:r>
              <a:rPr lang="en-US" dirty="0" smtClean="0"/>
              <a:t>of </a:t>
            </a:r>
            <a:r>
              <a:rPr lang="en-US" dirty="0"/>
              <a:t>Electronic Laboratory Notebooks (ELNs)</a:t>
            </a:r>
          </a:p>
          <a:p>
            <a:pPr lvl="1"/>
            <a:r>
              <a:rPr lang="en-US" dirty="0"/>
              <a:t>Benefits of ELNs</a:t>
            </a:r>
          </a:p>
          <a:p>
            <a:pPr lvl="1"/>
            <a:r>
              <a:rPr lang="en-US" dirty="0"/>
              <a:t>Assistance in selecting suitable ELNs</a:t>
            </a:r>
          </a:p>
          <a:p>
            <a:pPr lvl="1"/>
            <a:r>
              <a:rPr lang="en-US" dirty="0"/>
              <a:t>Practical examples: Chemotion and </a:t>
            </a:r>
            <a:r>
              <a:rPr lang="en-US" dirty="0" smtClean="0"/>
              <a:t>Kadi4Mat</a:t>
            </a:r>
          </a:p>
          <a:p>
            <a:pPr lvl="1"/>
            <a:endParaRPr lang="en-US" dirty="0"/>
          </a:p>
          <a:p>
            <a:r>
              <a:rPr lang="de-DE" dirty="0"/>
              <a:t>Materials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endParaRPr lang="de-DE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8000" y="394871"/>
            <a:ext cx="9733600" cy="76774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Welcome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 on Electronic Lab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2059723"/>
            <a:ext cx="4576763" cy="304998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0132051" y="5109707"/>
            <a:ext cx="15440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Image by </a:t>
            </a:r>
            <a:r>
              <a:rPr lang="en-US" sz="800" dirty="0">
                <a:hlinkClick r:id="rId3"/>
              </a:rPr>
              <a:t>Bruno</a:t>
            </a:r>
            <a:r>
              <a:rPr lang="en-US" sz="800" dirty="0"/>
              <a:t> from </a:t>
            </a:r>
            <a:r>
              <a:rPr lang="en-US" sz="800" dirty="0" err="1" smtClean="0">
                <a:hlinkClick r:id="rId4"/>
              </a:rPr>
              <a:t>Pixabay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0164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21015644">
            <a:off x="8184368" y="3101336"/>
            <a:ext cx="2306302" cy="287879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788768" y="1373735"/>
            <a:ext cx="2943155" cy="1657824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 bwMode="auto">
          <a:xfrm>
            <a:off x="533399" y="1583511"/>
            <a:ext cx="6718006" cy="44864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Offers </a:t>
            </a:r>
            <a:r>
              <a:rPr lang="en-US" sz="2800" dirty="0"/>
              <a:t>the possibility to search and </a:t>
            </a:r>
            <a:r>
              <a:rPr lang="en-US" sz="2800" b="1" dirty="0">
                <a:solidFill>
                  <a:schemeClr val="tx2"/>
                </a:solidFill>
              </a:rPr>
              <a:t>filter</a:t>
            </a:r>
            <a:r>
              <a:rPr lang="en-US" sz="2800" dirty="0"/>
              <a:t> electronic lab </a:t>
            </a:r>
            <a:r>
              <a:rPr lang="en-US" sz="2800" dirty="0" smtClean="0"/>
              <a:t>notebooks by </a:t>
            </a:r>
            <a:r>
              <a:rPr lang="en-US" sz="2800" dirty="0"/>
              <a:t>criteria or keywords</a:t>
            </a:r>
            <a:endParaRPr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1696EC4-B4CF-4701-AD06-A8439D6D8E12}" type="slidenum">
              <a:rPr lang="en-US"/>
              <a:t>20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 smtClean="0"/>
              <a:t>ELN Finder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 bwMode="auto">
          <a:xfrm>
            <a:off x="9851503" y="6015501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u="sng" dirty="0">
                <a:hlinkClick r:id="rId7" tooltip="https://eln-finder.ulb.tu-darmstadt.de/browse/subject"/>
              </a:rPr>
              <a:t>https://</a:t>
            </a:r>
            <a:r>
              <a:rPr lang="de-DE" sz="1000" u="sng" dirty="0" smtClean="0">
                <a:hlinkClick r:id="rId7" tooltip="https://eln-finder.ulb.tu-darmstadt.de/browse/subject"/>
              </a:rPr>
              <a:t>eln-finder.ulb.tu-darmstadt.de/</a:t>
            </a:r>
            <a:endParaRPr lang="de-DE" sz="1000" dirty="0"/>
          </a:p>
          <a:p>
            <a:pPr>
              <a:defRPr/>
            </a:pPr>
            <a:endParaRPr lang="de-DE" sz="1000" dirty="0"/>
          </a:p>
        </p:txBody>
      </p:sp>
      <p:grpSp>
        <p:nvGrpSpPr>
          <p:cNvPr id="12" name="Gruppieren 11"/>
          <p:cNvGrpSpPr/>
          <p:nvPr/>
        </p:nvGrpSpPr>
        <p:grpSpPr bwMode="auto">
          <a:xfrm>
            <a:off x="10423775" y="4524293"/>
            <a:ext cx="1596851" cy="1373730"/>
            <a:chOff x="87013" y="4774135"/>
            <a:chExt cx="1596851" cy="1373730"/>
          </a:xfrm>
        </p:grpSpPr>
        <p:sp>
          <p:nvSpPr>
            <p:cNvPr id="11" name="Sechseck 10"/>
            <p:cNvSpPr>
              <a:spLocks noChangeAspect="1"/>
            </p:cNvSpPr>
            <p:nvPr/>
          </p:nvSpPr>
          <p:spPr bwMode="auto">
            <a:xfrm>
              <a:off x="87013" y="4774135"/>
              <a:ext cx="1596851" cy="137373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" name="Textfeld 9"/>
            <p:cNvSpPr txBox="1"/>
            <p:nvPr/>
          </p:nvSpPr>
          <p:spPr bwMode="auto">
            <a:xfrm>
              <a:off x="101213" y="5091668"/>
              <a:ext cx="15684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For further information click </a:t>
              </a:r>
              <a:r>
                <a:rPr lang="de-DE" sz="1400" u="sng" dirty="0" smtClean="0">
                  <a:solidFill>
                    <a:schemeClr val="bg1"/>
                  </a:solidFill>
                  <a:hlinkClick r:id="rId8" tooltip="https://www.forschungsdaten.org/images/6/6c/ZBMED_HeFDI_ELN-Finder.pdf"/>
                </a:rPr>
                <a:t>here</a:t>
              </a:r>
              <a:r>
                <a:rPr lang="de-DE" sz="1400" dirty="0" smtClean="0">
                  <a:solidFill>
                    <a:schemeClr val="bg1"/>
                  </a:solidFill>
                </a:rPr>
                <a:t>.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9" name="64064B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1563" y="2818357"/>
            <a:ext cx="6485183" cy="30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7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294317" cy="4486472"/>
          </a:xfrm>
        </p:spPr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website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eln-finder.ulb.tu-darmstadt.de/home</a:t>
            </a:r>
            <a:endParaRPr lang="de-DE" dirty="0" smtClean="0"/>
          </a:p>
          <a:p>
            <a:r>
              <a:rPr lang="de-DE" dirty="0" smtClean="0"/>
              <a:t>Click on „Find ELNs“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ELN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fits</a:t>
            </a:r>
            <a:r>
              <a:rPr lang="de-DE" dirty="0" smtClean="0"/>
              <a:t> your </a:t>
            </a:r>
            <a:r>
              <a:rPr lang="de-DE" dirty="0" err="1" smtClean="0"/>
              <a:t>needs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 on: ELN-Finder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952889"/>
            <a:ext cx="5524270" cy="2340000"/>
          </a:xfrm>
          <a:prstGeom prst="rect">
            <a:avLst/>
          </a:prstGeom>
        </p:spPr>
      </p:pic>
      <p:pic>
        <p:nvPicPr>
          <p:cNvPr id="6" name="Grafik 5" descr="Bildschirmausschnitt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23" y="4995165"/>
            <a:ext cx="1063672" cy="327798"/>
          </a:xfrm>
          <a:prstGeom prst="rect">
            <a:avLst/>
          </a:prstGeom>
        </p:spPr>
      </p:pic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2952889"/>
            <a:ext cx="5496074" cy="2340000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2445488" y="4912242"/>
            <a:ext cx="1233377" cy="499730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6446874" y="3778109"/>
            <a:ext cx="1233377" cy="1633864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Bildschirmausschnitt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20" y="1967078"/>
            <a:ext cx="1517890" cy="4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11385698" cy="4486472"/>
          </a:xfrm>
        </p:spPr>
        <p:txBody>
          <a:bodyPr/>
          <a:lstStyle/>
          <a:p>
            <a:pPr lvl="0"/>
            <a:r>
              <a:rPr lang="de-DE" b="1" dirty="0" err="1" smtClean="0">
                <a:solidFill>
                  <a:schemeClr val="tx2"/>
                </a:solidFill>
              </a:rPr>
              <a:t>Chemotion</a:t>
            </a:r>
            <a:r>
              <a:rPr lang="de-DE" b="1" dirty="0" smtClean="0">
                <a:solidFill>
                  <a:schemeClr val="tx2"/>
                </a:solidFill>
              </a:rPr>
              <a:t>/</a:t>
            </a:r>
            <a:r>
              <a:rPr lang="de-DE" b="1" dirty="0" err="1" smtClean="0">
                <a:solidFill>
                  <a:schemeClr val="tx2"/>
                </a:solidFill>
              </a:rPr>
              <a:t>LabIMotion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</a:t>
            </a:r>
            <a:r>
              <a:rPr lang="de-DE" u="sng" dirty="0" smtClean="0">
                <a:hlinkClick r:id="rId2"/>
              </a:rPr>
              <a:t>https</a:t>
            </a:r>
            <a:r>
              <a:rPr lang="de-DE" u="sng" dirty="0">
                <a:hlinkClick r:id="rId2"/>
              </a:rPr>
              <a:t>://chemotion.net</a:t>
            </a:r>
            <a:endParaRPr lang="de-DE" dirty="0"/>
          </a:p>
          <a:p>
            <a:pPr lvl="0"/>
            <a:r>
              <a:rPr lang="de-DE" b="1" dirty="0">
                <a:solidFill>
                  <a:schemeClr val="tx2"/>
                </a:solidFill>
              </a:rPr>
              <a:t>Kadi4Mat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>
                <a:hlinkClick r:id="rId3"/>
              </a:rPr>
              <a:t>https://kadi.iam.kit.edu</a:t>
            </a:r>
            <a:r>
              <a:rPr lang="de-DE" u="sng" dirty="0" smtClean="0">
                <a:hlinkClick r:id="rId3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>
                <a:solidFill>
                  <a:schemeClr val="bg1">
                    <a:lumMod val="85000"/>
                  </a:schemeClr>
                </a:solidFill>
              </a:rPr>
              <a:t>eLabFTW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://www.elabftw.net/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Labfolder 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://www.labfolder.com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openBIS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://openbis.ch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Rspace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ELN 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://www.researchspace.com/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SciNote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://www.scinote.net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</a:p>
          <a:p>
            <a:pPr lvl="0"/>
            <a:r>
              <a:rPr lang="de-DE" dirty="0" err="1" smtClean="0">
                <a:solidFill>
                  <a:schemeClr val="bg1">
                    <a:lumMod val="85000"/>
                  </a:schemeClr>
                </a:solidFill>
              </a:rPr>
              <a:t>Labcollector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https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://labcollector.com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ELNs at KIT: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23157" y="5076338"/>
            <a:ext cx="2062618" cy="125347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031175" y="5249402"/>
            <a:ext cx="2829478" cy="90734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8869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11142664" cy="4486472"/>
          </a:xfrm>
        </p:spPr>
        <p:txBody>
          <a:bodyPr/>
          <a:lstStyle/>
          <a:p>
            <a:r>
              <a:rPr lang="de-DE" b="1" dirty="0" err="1" smtClean="0">
                <a:solidFill>
                  <a:schemeClr val="tx2"/>
                </a:solidFill>
              </a:rPr>
              <a:t>Subject-specific</a:t>
            </a:r>
            <a:r>
              <a:rPr lang="de-DE" b="1" dirty="0" smtClean="0">
                <a:solidFill>
                  <a:schemeClr val="tx2"/>
                </a:solidFill>
              </a:rPr>
              <a:t> ELN </a:t>
            </a:r>
            <a:r>
              <a:rPr lang="de-DE" b="1" dirty="0" err="1" smtClean="0">
                <a:solidFill>
                  <a:schemeClr val="tx2"/>
                </a:solidFill>
              </a:rPr>
              <a:t>for</a:t>
            </a:r>
            <a:r>
              <a:rPr lang="de-DE" b="1" dirty="0" smtClean="0">
                <a:solidFill>
                  <a:schemeClr val="tx2"/>
                </a:solidFill>
              </a:rPr>
              <a:t> Chemistry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fields</a:t>
            </a:r>
            <a:endParaRPr lang="de-DE" dirty="0" smtClean="0"/>
          </a:p>
          <a:p>
            <a:r>
              <a:rPr lang="de-DE" dirty="0" smtClean="0"/>
              <a:t>Open Source</a:t>
            </a:r>
          </a:p>
          <a:p>
            <a:r>
              <a:rPr lang="de-DE" dirty="0" err="1" smtClean="0"/>
              <a:t>Developed</a:t>
            </a:r>
            <a:r>
              <a:rPr lang="de-DE" dirty="0" smtClean="0"/>
              <a:t> at 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Organic</a:t>
            </a:r>
            <a:r>
              <a:rPr lang="de-DE" dirty="0"/>
              <a:t> </a:t>
            </a:r>
            <a:r>
              <a:rPr lang="de-DE" dirty="0" smtClean="0"/>
              <a:t>Chemistry (IOC) / </a:t>
            </a:r>
            <a:r>
              <a:rPr lang="en-US" dirty="0" smtClean="0"/>
              <a:t>Institute </a:t>
            </a:r>
            <a:r>
              <a:rPr lang="en-US" dirty="0"/>
              <a:t>of Biological and Chemical Systems – Functional Molecular Systems (</a:t>
            </a:r>
            <a:r>
              <a:rPr lang="en-US" dirty="0" smtClean="0"/>
              <a:t>IBCS-FMS)</a:t>
            </a:r>
          </a:p>
          <a:p>
            <a:r>
              <a:rPr lang="de-DE" b="1" dirty="0" err="1" smtClean="0">
                <a:solidFill>
                  <a:schemeClr val="tx2"/>
                </a:solidFill>
              </a:rPr>
              <a:t>Connected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repository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publication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smtClean="0">
                <a:hlinkClick r:id="rId2"/>
              </a:rPr>
              <a:t>Recommended ELN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National Research Data Infrastructure </a:t>
            </a:r>
            <a:r>
              <a:rPr lang="de-DE" dirty="0" err="1" smtClean="0"/>
              <a:t>for</a:t>
            </a:r>
            <a:r>
              <a:rPr lang="de-DE" dirty="0" smtClean="0"/>
              <a:t> Chemistry (NFDI4Chem)</a:t>
            </a:r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1: </a:t>
            </a:r>
            <a:r>
              <a:rPr lang="de-DE" dirty="0" err="1" smtClean="0"/>
              <a:t>Chemotion</a:t>
            </a:r>
            <a:r>
              <a:rPr lang="de-DE" dirty="0" smtClean="0"/>
              <a:t> ELN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13" y="4010400"/>
            <a:ext cx="2401911" cy="145966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20" y="5441190"/>
            <a:ext cx="3813504" cy="75870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6062897"/>
            <a:ext cx="17155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5"/>
              </a:rPr>
              <a:t>https://www.chemotion.net/</a:t>
            </a:r>
            <a:endParaRPr lang="de-DE" sz="100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35549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9714" b="10001"/>
          <a:stretch/>
        </p:blipFill>
        <p:spPr>
          <a:xfrm>
            <a:off x="174794" y="3321050"/>
            <a:ext cx="6963943" cy="275318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288001" y="1583512"/>
            <a:ext cx="11370600" cy="4593452"/>
          </a:xfrm>
        </p:spPr>
        <p:txBody>
          <a:bodyPr/>
          <a:lstStyle/>
          <a:p>
            <a:r>
              <a:rPr lang="en-US" dirty="0"/>
              <a:t>Go to the </a:t>
            </a:r>
            <a:r>
              <a:rPr lang="en-US" dirty="0" smtClean="0">
                <a:hlinkClick r:id="rId3"/>
              </a:rPr>
              <a:t>Demo version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Chemotion </a:t>
            </a:r>
            <a:r>
              <a:rPr lang="en-US" dirty="0" smtClean="0"/>
              <a:t>ELN</a:t>
            </a:r>
          </a:p>
          <a:p>
            <a:r>
              <a:rPr lang="en-US" dirty="0" smtClean="0"/>
              <a:t>Click </a:t>
            </a:r>
            <a:r>
              <a:rPr lang="en-US" dirty="0"/>
              <a:t>on `Sign up` to create an account for the Demo </a:t>
            </a:r>
            <a:r>
              <a:rPr lang="en-US" dirty="0" smtClean="0"/>
              <a:t>version</a:t>
            </a:r>
          </a:p>
          <a:p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collection with your favorite name (e.g. “My Lab Notebook”)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Chemotion ELN (1/3)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63107" y="3321050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1087481" y="3933403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6843241" y="4152995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503107" y="3218323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56F0B"/>
                </a:solidFill>
              </a:rPr>
              <a:t>1.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327481" y="3812366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56F0B"/>
                </a:solidFill>
              </a:rPr>
              <a:t>2</a:t>
            </a:r>
            <a:r>
              <a:rPr lang="de-DE" dirty="0" smtClean="0">
                <a:solidFill>
                  <a:srgbClr val="F56F0B"/>
                </a:solidFill>
              </a:rPr>
              <a:t>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459256" y="4031958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56F0B"/>
                </a:solidFill>
              </a:rPr>
              <a:t>3.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4" name="Datumsplatzhalter 5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</p:spPr>
        <p:txBody>
          <a:bodyPr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2967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10885967" cy="4593452"/>
          </a:xfrm>
        </p:spPr>
        <p:txBody>
          <a:bodyPr/>
          <a:lstStyle/>
          <a:p>
            <a:r>
              <a:rPr lang="de-DE" dirty="0" smtClean="0"/>
              <a:t>Add a sample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molecule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editor</a:t>
            </a:r>
            <a:r>
              <a:rPr lang="de-DE" dirty="0" smtClean="0"/>
              <a:t> </a:t>
            </a:r>
            <a:r>
              <a:rPr lang="de-DE" dirty="0" err="1" smtClean="0"/>
              <a:t>Ketcher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 Chemotion ELN </a:t>
            </a:r>
            <a:r>
              <a:rPr lang="de-DE" dirty="0" smtClean="0"/>
              <a:t>(2/3)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grpSp>
        <p:nvGrpSpPr>
          <p:cNvPr id="15" name="Gruppieren 14"/>
          <p:cNvGrpSpPr/>
          <p:nvPr/>
        </p:nvGrpSpPr>
        <p:grpSpPr>
          <a:xfrm>
            <a:off x="288000" y="2290694"/>
            <a:ext cx="5400000" cy="2256761"/>
            <a:chOff x="288000" y="3084168"/>
            <a:chExt cx="5400000" cy="225676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2"/>
            <a:srcRect t="19851" b="5853"/>
            <a:stretch/>
          </p:blipFill>
          <p:spPr>
            <a:xfrm>
              <a:off x="288000" y="3084168"/>
              <a:ext cx="5400000" cy="2256761"/>
            </a:xfrm>
            <a:prstGeom prst="rect">
              <a:avLst/>
            </a:prstGeom>
          </p:spPr>
        </p:pic>
        <p:sp>
          <p:nvSpPr>
            <p:cNvPr id="10" name="Abgerundetes Rechteck 9"/>
            <p:cNvSpPr/>
            <p:nvPr/>
          </p:nvSpPr>
          <p:spPr>
            <a:xfrm>
              <a:off x="4184630" y="3101825"/>
              <a:ext cx="184170" cy="168088"/>
            </a:xfrm>
            <a:prstGeom prst="roundRect">
              <a:avLst/>
            </a:prstGeom>
            <a:noFill/>
            <a:ln w="28575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3995467" y="3269912"/>
              <a:ext cx="555267" cy="149163"/>
            </a:xfrm>
            <a:prstGeom prst="roundRect">
              <a:avLst/>
            </a:prstGeom>
            <a:noFill/>
            <a:ln w="28575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6019366" y="2281391"/>
            <a:ext cx="5400000" cy="2275368"/>
            <a:chOff x="5853683" y="3065561"/>
            <a:chExt cx="5400000" cy="2275368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/>
            <a:srcRect t="19360" b="5731"/>
            <a:stretch/>
          </p:blipFill>
          <p:spPr>
            <a:xfrm>
              <a:off x="5853683" y="3065561"/>
              <a:ext cx="5400000" cy="2275368"/>
            </a:xfrm>
            <a:prstGeom prst="rect">
              <a:avLst/>
            </a:prstGeom>
          </p:spPr>
        </p:pic>
        <p:sp>
          <p:nvSpPr>
            <p:cNvPr id="12" name="Pfeil nach rechts 11"/>
            <p:cNvSpPr/>
            <p:nvPr/>
          </p:nvSpPr>
          <p:spPr>
            <a:xfrm rot="1721639">
              <a:off x="9686904" y="4212548"/>
              <a:ext cx="361871" cy="243949"/>
            </a:xfrm>
            <a:prstGeom prst="rightArrow">
              <a:avLst>
                <a:gd name="adj1" fmla="val 34218"/>
                <a:gd name="adj2" fmla="val 50000"/>
              </a:avLst>
            </a:prstGeom>
            <a:solidFill>
              <a:srgbClr val="F56F0B"/>
            </a:solidFill>
            <a:ln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/>
          <a:srcRect t="19751" b="5464"/>
          <a:stretch/>
        </p:blipFill>
        <p:spPr>
          <a:xfrm>
            <a:off x="3030738" y="4058248"/>
            <a:ext cx="5400000" cy="22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Add additional </a:t>
            </a:r>
            <a:r>
              <a:rPr lang="de-DE" dirty="0" err="1" smtClean="0"/>
              <a:t>informations</a:t>
            </a:r>
            <a:r>
              <a:rPr lang="de-DE" dirty="0" smtClean="0"/>
              <a:t> on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molecule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26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 Chemotion ELN (</a:t>
            </a:r>
            <a:r>
              <a:rPr lang="de-DE" dirty="0" smtClean="0"/>
              <a:t>2/3)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19173" b="6915"/>
          <a:stretch/>
        </p:blipFill>
        <p:spPr>
          <a:xfrm>
            <a:off x="840607" y="2772076"/>
            <a:ext cx="7200000" cy="2993457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1982630" y="3663894"/>
            <a:ext cx="365934" cy="253587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836312" y="6329811"/>
            <a:ext cx="1589253" cy="528189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575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Extension: </a:t>
            </a:r>
            <a:r>
              <a:rPr lang="de-DE" dirty="0" err="1" smtClean="0"/>
              <a:t>LabIMotion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550863" y="1604777"/>
            <a:ext cx="11125200" cy="4486472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Generic </a:t>
            </a:r>
            <a:r>
              <a:rPr lang="en-US" b="1" dirty="0">
                <a:solidFill>
                  <a:schemeClr val="tx2"/>
                </a:solidFill>
              </a:rPr>
              <a:t>extension </a:t>
            </a:r>
            <a:r>
              <a:rPr lang="en-US" dirty="0"/>
              <a:t>of the established Software </a:t>
            </a:r>
            <a:r>
              <a:rPr lang="en-US" dirty="0" err="1" smtClean="0"/>
              <a:t>Chemotion</a:t>
            </a:r>
            <a:r>
              <a:rPr lang="en-US" dirty="0" smtClean="0"/>
              <a:t>-ELN</a:t>
            </a:r>
          </a:p>
          <a:p>
            <a:r>
              <a:rPr lang="en-US" dirty="0" smtClean="0"/>
              <a:t>Offer solutions for the need </a:t>
            </a:r>
            <a:r>
              <a:rPr lang="en-US" dirty="0"/>
              <a:t>for ELN software in </a:t>
            </a:r>
            <a:r>
              <a:rPr lang="en-US" b="1" dirty="0">
                <a:solidFill>
                  <a:schemeClr val="tx2"/>
                </a:solidFill>
              </a:rPr>
              <a:t>other disciplines </a:t>
            </a:r>
            <a:r>
              <a:rPr lang="en-US" dirty="0" smtClean="0"/>
              <a:t>(e.g. engineering</a:t>
            </a:r>
            <a:r>
              <a:rPr lang="en-US" dirty="0"/>
              <a:t>, natural sciences and materials </a:t>
            </a:r>
            <a:r>
              <a:rPr lang="en-US" dirty="0" smtClean="0"/>
              <a:t>sciences). </a:t>
            </a:r>
            <a:endParaRPr lang="de-DE" dirty="0"/>
          </a:p>
        </p:txBody>
      </p:sp>
      <p:pic>
        <p:nvPicPr>
          <p:cNvPr id="8" name="Inhaltsplatzhalt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825" y="4787662"/>
            <a:ext cx="6404362" cy="130358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6060006"/>
            <a:ext cx="26372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3"/>
              </a:rPr>
              <a:t>https://www.chemotion.net/docs/labimotion/</a:t>
            </a:r>
            <a:endParaRPr lang="de-DE" sz="10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5134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7026350" cy="38457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 smtClean="0"/>
              <a:t>Upcoming</a:t>
            </a:r>
            <a:r>
              <a:rPr lang="de-DE" dirty="0" smtClean="0"/>
              <a:t> events on </a:t>
            </a:r>
            <a:r>
              <a:rPr lang="de-DE" b="1" dirty="0" smtClean="0">
                <a:solidFill>
                  <a:schemeClr val="tx2"/>
                </a:solidFill>
              </a:rPr>
              <a:t>Chemotion ELN</a:t>
            </a:r>
            <a:r>
              <a:rPr lang="de-DE" dirty="0" smtClean="0"/>
              <a:t>:</a:t>
            </a:r>
          </a:p>
          <a:p>
            <a:pPr lvl="1"/>
            <a:r>
              <a:rPr lang="de-DE" dirty="0">
                <a:hlinkClick r:id="rId3"/>
              </a:rPr>
              <a:t>Hands-on Workshop</a:t>
            </a:r>
            <a:r>
              <a:rPr lang="de-DE" dirty="0" smtClean="0"/>
              <a:t>: 		</a:t>
            </a:r>
            <a:r>
              <a:rPr lang="de-DE" b="1" dirty="0" smtClean="0">
                <a:solidFill>
                  <a:schemeClr val="tx2"/>
                </a:solidFill>
              </a:rPr>
              <a:t>23.05.2024</a:t>
            </a:r>
          </a:p>
          <a:p>
            <a:pPr lvl="1"/>
            <a:r>
              <a:rPr lang="de-DE" dirty="0" smtClean="0">
                <a:hlinkClick r:id="rId4"/>
              </a:rPr>
              <a:t>Q&amp;A Session</a:t>
            </a:r>
            <a:r>
              <a:rPr lang="de-DE" dirty="0"/>
              <a:t>: </a:t>
            </a:r>
            <a:r>
              <a:rPr lang="de-DE" dirty="0" smtClean="0"/>
              <a:t>			</a:t>
            </a:r>
            <a:r>
              <a:rPr lang="de-DE" b="1" dirty="0" smtClean="0">
                <a:solidFill>
                  <a:schemeClr val="tx2"/>
                </a:solidFill>
              </a:rPr>
              <a:t>05.09.2024</a:t>
            </a:r>
          </a:p>
          <a:p>
            <a:pPr lvl="1"/>
            <a:r>
              <a:rPr lang="de-DE" dirty="0" smtClean="0">
                <a:hlinkClick r:id="rId5"/>
              </a:rPr>
              <a:t>NFDI4Chem Stammtisch</a:t>
            </a:r>
            <a:r>
              <a:rPr lang="de-DE" dirty="0" smtClean="0"/>
              <a:t>: 	</a:t>
            </a:r>
            <a:r>
              <a:rPr lang="de-DE" b="1" dirty="0" smtClean="0">
                <a:solidFill>
                  <a:schemeClr val="tx2"/>
                </a:solidFill>
              </a:rPr>
              <a:t>24.05.2024</a:t>
            </a:r>
          </a:p>
          <a:p>
            <a:r>
              <a:rPr lang="de-DE" dirty="0" err="1" smtClean="0"/>
              <a:t>Upcoming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on </a:t>
            </a:r>
            <a:r>
              <a:rPr lang="de-DE" b="1" dirty="0" err="1" smtClean="0">
                <a:solidFill>
                  <a:schemeClr val="tx2"/>
                </a:solidFill>
              </a:rPr>
              <a:t>LabIMotion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>
                <a:hlinkClick r:id="rId6"/>
              </a:rPr>
              <a:t>Hands-on Workshop:</a:t>
            </a:r>
            <a:r>
              <a:rPr lang="de-DE" b="1" dirty="0" smtClean="0">
                <a:solidFill>
                  <a:schemeClr val="tx2"/>
                </a:solidFill>
              </a:rPr>
              <a:t>		18.06.2024 </a:t>
            </a:r>
            <a:endParaRPr lang="de-DE" b="1" dirty="0">
              <a:solidFill>
                <a:schemeClr val="tx2"/>
              </a:solidFill>
            </a:endParaRPr>
          </a:p>
          <a:p>
            <a:r>
              <a:rPr lang="de-DE" dirty="0" smtClean="0"/>
              <a:t>More </a:t>
            </a:r>
            <a:r>
              <a:rPr lang="de-DE" dirty="0" err="1" smtClean="0"/>
              <a:t>information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>
                <a:hlinkClick r:id="rId7"/>
              </a:rPr>
              <a:t>Documentation</a:t>
            </a:r>
            <a:endParaRPr lang="de-DE" dirty="0" smtClean="0">
              <a:hlinkClick r:id="rId8"/>
            </a:endParaRPr>
          </a:p>
          <a:p>
            <a:pPr lvl="1"/>
            <a:r>
              <a:rPr lang="de-DE" dirty="0" smtClean="0">
                <a:hlinkClick r:id="rId8"/>
              </a:rPr>
              <a:t>YouTube-Videos</a:t>
            </a:r>
            <a:endParaRPr lang="de-DE" dirty="0" smtClean="0"/>
          </a:p>
          <a:p>
            <a:pPr lvl="1"/>
            <a:r>
              <a:rPr lang="de-DE" dirty="0" err="1" smtClean="0">
                <a:hlinkClick r:id="rId9"/>
              </a:rPr>
              <a:t>How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to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set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up</a:t>
            </a:r>
            <a:r>
              <a:rPr lang="de-DE" dirty="0" smtClean="0">
                <a:hlinkClick r:id="rId9"/>
              </a:rPr>
              <a:t> your </a:t>
            </a:r>
            <a:r>
              <a:rPr lang="de-DE" dirty="0" err="1" smtClean="0">
                <a:hlinkClick r:id="rId9"/>
              </a:rPr>
              <a:t>own</a:t>
            </a:r>
            <a:r>
              <a:rPr lang="de-DE" dirty="0" smtClean="0">
                <a:hlinkClick r:id="rId9"/>
              </a:rPr>
              <a:t> Chemotion ELN</a:t>
            </a:r>
            <a:endParaRPr lang="de-DE" dirty="0" smtClean="0"/>
          </a:p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r>
              <a:rPr lang="de-DE" dirty="0" smtClean="0"/>
              <a:t>: Contact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smtClean="0">
                <a:hlinkClick r:id="rId10"/>
              </a:rPr>
              <a:t>helpdesk</a:t>
            </a:r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5330149"/>
            <a:ext cx="1533223" cy="93175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0" y="5562291"/>
            <a:ext cx="2617434" cy="520746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69" y="1403498"/>
            <a:ext cx="3187069" cy="45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Karlsruhe Data Infrastructure for Materials Science </a:t>
            </a:r>
            <a:r>
              <a:rPr lang="da-DK" dirty="0" smtClean="0"/>
              <a:t>(Kadi4Mat)</a:t>
            </a:r>
          </a:p>
          <a:p>
            <a:r>
              <a:rPr lang="da-DK" dirty="0" smtClean="0"/>
              <a:t>Open Source</a:t>
            </a:r>
          </a:p>
          <a:p>
            <a:r>
              <a:rPr lang="da-DK" dirty="0" smtClean="0"/>
              <a:t>Developed at the </a:t>
            </a:r>
            <a:r>
              <a:rPr lang="da-DK" dirty="0" smtClean="0">
                <a:hlinkClick r:id="rId2"/>
              </a:rPr>
              <a:t>Institute for Applied Materials (IAM) </a:t>
            </a:r>
            <a:r>
              <a:rPr lang="da-DK" dirty="0" smtClean="0"/>
              <a:t>at KIT</a:t>
            </a:r>
          </a:p>
          <a:p>
            <a:r>
              <a:rPr lang="da-DK" b="1" dirty="0" smtClean="0">
                <a:solidFill>
                  <a:schemeClr val="tx2"/>
                </a:solidFill>
              </a:rPr>
              <a:t>Generic ELN</a:t>
            </a:r>
            <a:r>
              <a:rPr lang="da-DK" dirty="0" smtClean="0"/>
              <a:t>, originally from the field of </a:t>
            </a:r>
            <a:r>
              <a:rPr lang="da-DK" b="1" dirty="0" smtClean="0">
                <a:solidFill>
                  <a:schemeClr val="tx2"/>
                </a:solidFill>
              </a:rPr>
              <a:t>Material Science</a:t>
            </a:r>
          </a:p>
          <a:p>
            <a:r>
              <a:rPr lang="da-DK" dirty="0" smtClean="0"/>
              <a:t>One of the tools of the National Research Data Infrastructure for Engineering (</a:t>
            </a:r>
            <a:r>
              <a:rPr lang="da-DK" dirty="0" smtClean="0">
                <a:hlinkClick r:id="rId3"/>
              </a:rPr>
              <a:t>NFDI4Ing</a:t>
            </a:r>
            <a:r>
              <a:rPr lang="da-DK" dirty="0" smtClean="0"/>
              <a:t>)</a:t>
            </a:r>
          </a:p>
          <a:p>
            <a:r>
              <a:rPr lang="da-DK" dirty="0" smtClean="0"/>
              <a:t>Uses a lot of </a:t>
            </a:r>
            <a:r>
              <a:rPr lang="en-US" dirty="0" smtClean="0"/>
              <a:t>interfaces </a:t>
            </a:r>
            <a:r>
              <a:rPr lang="en-US" dirty="0"/>
              <a:t>to various </a:t>
            </a:r>
            <a:r>
              <a:rPr lang="en-US" dirty="0" smtClean="0"/>
              <a:t>programs</a:t>
            </a:r>
            <a:endParaRPr lang="da-DK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2: Kadi4Mat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0" y="6054869"/>
            <a:ext cx="1487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https://kadi.iam.kit.edu/</a:t>
            </a:r>
            <a:endParaRPr lang="de-DE" sz="10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104" y="3864655"/>
            <a:ext cx="3121692" cy="100104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50" y="5006217"/>
            <a:ext cx="2562544" cy="1063767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38" y="4648805"/>
            <a:ext cx="2051862" cy="15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8163462" cy="4486472"/>
          </a:xfrm>
        </p:spPr>
        <p:txBody>
          <a:bodyPr/>
          <a:lstStyle/>
          <a:p>
            <a:r>
              <a:rPr lang="de-DE" dirty="0" smtClean="0"/>
              <a:t>Who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expertise</a:t>
            </a:r>
            <a:r>
              <a:rPr lang="de-DE" dirty="0" smtClean="0"/>
              <a:t>?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kind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?</a:t>
            </a:r>
            <a:endParaRPr lang="de-DE" dirty="0"/>
          </a:p>
          <a:p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smtClean="0"/>
              <a:t>a Lab </a:t>
            </a:r>
            <a:r>
              <a:rPr lang="de-DE" dirty="0"/>
              <a:t>Notebook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ever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an Electronic Lab Notebook?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Electronic Lab Notebooks?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6829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i="1" dirty="0" smtClean="0"/>
              <a:t>“The </a:t>
            </a:r>
            <a:r>
              <a:rPr lang="en-US" sz="2000" i="1" dirty="0"/>
              <a:t>goal of this project is to combine the ability to </a:t>
            </a:r>
            <a:r>
              <a:rPr lang="en-US" sz="2000" b="1" i="1" dirty="0">
                <a:solidFill>
                  <a:schemeClr val="tx2"/>
                </a:solidFill>
              </a:rPr>
              <a:t>manage</a:t>
            </a:r>
            <a:r>
              <a:rPr lang="en-US" sz="2000" i="1" dirty="0"/>
              <a:t> and </a:t>
            </a:r>
            <a:r>
              <a:rPr lang="en-US" sz="2000" b="1" i="1" dirty="0">
                <a:solidFill>
                  <a:schemeClr val="tx2"/>
                </a:solidFill>
              </a:rPr>
              <a:t>exchange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data</a:t>
            </a:r>
            <a:r>
              <a:rPr lang="en-US" sz="2000" i="1" dirty="0"/>
              <a:t>, the </a:t>
            </a:r>
            <a:r>
              <a:rPr lang="en-US" sz="2000" b="1" i="1" dirty="0">
                <a:solidFill>
                  <a:schemeClr val="tx2"/>
                </a:solidFill>
              </a:rPr>
              <a:t>repository</a:t>
            </a:r>
            <a:r>
              <a:rPr lang="en-US" sz="2000" i="1" dirty="0"/>
              <a:t>, with the possibility to </a:t>
            </a:r>
            <a:r>
              <a:rPr lang="en-US" sz="2000" b="1" i="1" dirty="0">
                <a:solidFill>
                  <a:schemeClr val="tx2"/>
                </a:solidFill>
              </a:rPr>
              <a:t>analyze</a:t>
            </a:r>
            <a:r>
              <a:rPr lang="en-US" sz="2000" i="1" dirty="0"/>
              <a:t>, </a:t>
            </a:r>
            <a:r>
              <a:rPr lang="en-US" sz="2000" b="1" i="1" dirty="0">
                <a:solidFill>
                  <a:schemeClr val="tx2"/>
                </a:solidFill>
              </a:rPr>
              <a:t>visualize</a:t>
            </a:r>
            <a:r>
              <a:rPr lang="en-US" sz="2000" i="1" dirty="0"/>
              <a:t> and </a:t>
            </a:r>
            <a:r>
              <a:rPr lang="en-US" sz="2000" b="1" i="1" dirty="0">
                <a:solidFill>
                  <a:schemeClr val="tx2"/>
                </a:solidFill>
              </a:rPr>
              <a:t>transform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said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data</a:t>
            </a:r>
            <a:r>
              <a:rPr lang="en-US" sz="2000" i="1" dirty="0"/>
              <a:t>, the </a:t>
            </a:r>
            <a:r>
              <a:rPr lang="en-US" sz="2000" b="1" i="1" dirty="0">
                <a:solidFill>
                  <a:schemeClr val="tx2"/>
                </a:solidFill>
              </a:rPr>
              <a:t>electronic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lab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notebook</a:t>
            </a:r>
            <a:r>
              <a:rPr lang="en-US" sz="2000" i="1" dirty="0"/>
              <a:t> (</a:t>
            </a:r>
            <a:r>
              <a:rPr lang="en-US" sz="2000" b="1" i="1" dirty="0">
                <a:solidFill>
                  <a:schemeClr val="tx2"/>
                </a:solidFill>
              </a:rPr>
              <a:t>ELN</a:t>
            </a:r>
            <a:r>
              <a:rPr lang="en-US" sz="2000" i="1" dirty="0" smtClean="0"/>
              <a:t>).”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 </a:t>
            </a:r>
            <a:r>
              <a:rPr lang="de-DE" dirty="0" err="1" smtClean="0"/>
              <a:t>of</a:t>
            </a:r>
            <a:r>
              <a:rPr lang="de-DE" dirty="0" smtClean="0"/>
              <a:t>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9" y="3598348"/>
            <a:ext cx="6797833" cy="262377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8" name="Rechteck 7"/>
          <p:cNvSpPr/>
          <p:nvPr/>
        </p:nvSpPr>
        <p:spPr>
          <a:xfrm>
            <a:off x="0" y="5468037"/>
            <a:ext cx="50520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https://kadi.iam.kit.edu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r>
              <a:rPr lang="de-DE" sz="1000" dirty="0" smtClean="0"/>
              <a:t>Brandt </a:t>
            </a:r>
            <a:r>
              <a:rPr lang="de-DE" sz="1000" dirty="0"/>
              <a:t>et al. (2021): Kadi4Mat: A Research Data Infrastructure </a:t>
            </a:r>
            <a:r>
              <a:rPr lang="de-DE" sz="1000" dirty="0" err="1"/>
              <a:t>for</a:t>
            </a:r>
            <a:r>
              <a:rPr lang="de-DE" sz="1000" dirty="0"/>
              <a:t> Materials Science. In: Data Science Journal 20, Artikel 8. DOI: </a:t>
            </a:r>
            <a:r>
              <a:rPr lang="de-DE" sz="1000" dirty="0">
                <a:hlinkClick r:id="rId4" tooltip="Artikel, Brandt et al.: Kadi4Mat"/>
              </a:rPr>
              <a:t>https://doi.org/10.5334/dsj-2021-008</a:t>
            </a:r>
            <a:r>
              <a:rPr lang="de-DE" sz="1000" dirty="0" smtClean="0"/>
              <a:t>.</a:t>
            </a:r>
          </a:p>
          <a:p>
            <a:r>
              <a:rPr lang="en-US" sz="1000" dirty="0" err="1"/>
              <a:t>Griem</a:t>
            </a:r>
            <a:r>
              <a:rPr lang="en-US" sz="1000" dirty="0"/>
              <a:t> et al. (2022): </a:t>
            </a:r>
            <a:r>
              <a:rPr lang="en-US" sz="1000" dirty="0" err="1"/>
              <a:t>KadiStudio</a:t>
            </a:r>
            <a:r>
              <a:rPr lang="en-US" sz="1000" dirty="0"/>
              <a:t>: FAIR Modelling of Scientific Research Processes. In: Data Science Journal 21, </a:t>
            </a:r>
            <a:r>
              <a:rPr lang="en-US" sz="1000" dirty="0" err="1"/>
              <a:t>Artikel</a:t>
            </a:r>
            <a:r>
              <a:rPr lang="en-US" sz="1000" dirty="0"/>
              <a:t> 16. DOI: </a:t>
            </a:r>
            <a:r>
              <a:rPr lang="en-US" sz="1000" dirty="0">
                <a:hlinkClick r:id="rId5"/>
              </a:rPr>
              <a:t>https://doi.org/10.5334/dsj-2022-016</a:t>
            </a:r>
            <a:r>
              <a:rPr lang="en-US" sz="1000" dirty="0"/>
              <a:t>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451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142663" cy="349140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KadiWeb</a:t>
            </a:r>
            <a:r>
              <a:rPr lang="en-US" sz="2000" dirty="0"/>
              <a:t>: A web version of Kadi4Mat incorporating a classical ELN and a repository.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KadiStudio</a:t>
            </a:r>
            <a:r>
              <a:rPr lang="en-US" sz="2000" dirty="0"/>
              <a:t>: Design and execute your scientific workflows with </a:t>
            </a:r>
            <a:r>
              <a:rPr lang="en-US" sz="2000" dirty="0" err="1"/>
              <a:t>KadiStudio</a:t>
            </a:r>
            <a:r>
              <a:rPr lang="en-US" sz="2000" dirty="0"/>
              <a:t>, a flexible workflow editor. Use a wide range of existing or customized tools to create reproducible research.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KadiAPY</a:t>
            </a:r>
            <a:r>
              <a:rPr lang="en-US" sz="2000" b="1" dirty="0"/>
              <a:t>:</a:t>
            </a:r>
            <a:r>
              <a:rPr lang="en-US" sz="2000" dirty="0"/>
              <a:t> A wrapper library called </a:t>
            </a:r>
            <a:r>
              <a:rPr lang="en-US" sz="2000" dirty="0" err="1"/>
              <a:t>KadiAPY</a:t>
            </a:r>
            <a:r>
              <a:rPr lang="en-US" sz="2000" dirty="0"/>
              <a:t> offers access to Kadi4Mat's HTTP API via Python, which follows an object oriented approach, and a Command Line Interface (CLI), as shown below. The library supports both Linux and Windows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 </a:t>
            </a:r>
            <a:r>
              <a:rPr lang="de-DE" dirty="0" err="1" smtClean="0"/>
              <a:t>of</a:t>
            </a:r>
            <a:r>
              <a:rPr lang="de-DE" dirty="0" smtClean="0"/>
              <a:t>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27098"/>
          <a:stretch/>
        </p:blipFill>
        <p:spPr>
          <a:xfrm>
            <a:off x="7090315" y="3152034"/>
            <a:ext cx="4955761" cy="262377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8" name="Rechteck 7"/>
          <p:cNvSpPr/>
          <p:nvPr/>
        </p:nvSpPr>
        <p:spPr>
          <a:xfrm>
            <a:off x="7042165" y="5790906"/>
            <a:ext cx="50520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https://kadi.iam.kit.edu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r>
              <a:rPr lang="en-US" sz="1000" dirty="0" err="1" smtClean="0"/>
              <a:t>Griem</a:t>
            </a:r>
            <a:r>
              <a:rPr lang="en-US" sz="1000" dirty="0" smtClean="0"/>
              <a:t> </a:t>
            </a:r>
            <a:r>
              <a:rPr lang="en-US" sz="1000" dirty="0"/>
              <a:t>et al. (2022): </a:t>
            </a:r>
            <a:r>
              <a:rPr lang="en-US" sz="1000" dirty="0" err="1"/>
              <a:t>KadiStudio</a:t>
            </a:r>
            <a:r>
              <a:rPr lang="en-US" sz="1000" dirty="0"/>
              <a:t>: FAIR Modelling of Scientific Research Processes. In: Data Science Journal 21, </a:t>
            </a:r>
            <a:r>
              <a:rPr lang="en-US" sz="1000" dirty="0" err="1"/>
              <a:t>Artikel</a:t>
            </a:r>
            <a:r>
              <a:rPr lang="en-US" sz="1000" dirty="0"/>
              <a:t> 16. DOI: </a:t>
            </a:r>
            <a:r>
              <a:rPr lang="en-US" sz="1000" dirty="0">
                <a:hlinkClick r:id="rId4"/>
              </a:rPr>
              <a:t>https://doi.org/10.5334/dsj-2022-016</a:t>
            </a:r>
            <a:r>
              <a:rPr lang="en-US" sz="1000" dirty="0"/>
              <a:t>.</a:t>
            </a:r>
            <a:endParaRPr lang="de-DE" sz="1000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528000" y="3366592"/>
            <a:ext cx="6514165" cy="2409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solidFill>
                  <a:schemeClr val="tx2"/>
                </a:solidFill>
              </a:rPr>
              <a:t>KadiFS</a:t>
            </a:r>
            <a:r>
              <a:rPr lang="en-US" sz="2000" b="1" dirty="0" smtClean="0"/>
              <a:t>:</a:t>
            </a:r>
            <a:r>
              <a:rPr lang="en-US" sz="2000" dirty="0" smtClean="0"/>
              <a:t> Access and edit your data directly with the </a:t>
            </a:r>
            <a:r>
              <a:rPr lang="en-US" sz="2000" dirty="0" err="1" smtClean="0"/>
              <a:t>filesystem</a:t>
            </a:r>
            <a:r>
              <a:rPr lang="en-US" sz="2000" dirty="0" smtClean="0"/>
              <a:t> integration </a:t>
            </a:r>
            <a:r>
              <a:rPr lang="en-US" sz="2000" dirty="0" err="1" smtClean="0"/>
              <a:t>KadiFS</a:t>
            </a:r>
            <a:r>
              <a:rPr lang="en-US" sz="2000" dirty="0" smtClean="0"/>
              <a:t> based on FUSE. Connect your computers and devices to directly interface with the </a:t>
            </a:r>
            <a:r>
              <a:rPr lang="en-US" sz="2000" dirty="0" err="1" smtClean="0"/>
              <a:t>Kadi</a:t>
            </a:r>
            <a:r>
              <a:rPr lang="en-US" sz="2000" dirty="0" smtClean="0"/>
              <a:t> ecosystem.</a:t>
            </a:r>
          </a:p>
          <a:p>
            <a:r>
              <a:rPr lang="en-US" sz="2000" b="1" dirty="0" err="1" smtClean="0">
                <a:solidFill>
                  <a:schemeClr val="tx2"/>
                </a:solidFill>
              </a:rPr>
              <a:t>KadiAI</a:t>
            </a:r>
            <a:r>
              <a:rPr lang="en-US" sz="2000" b="1" dirty="0" smtClean="0"/>
              <a:t>:</a:t>
            </a:r>
            <a:r>
              <a:rPr lang="en-US" sz="2000" dirty="0" smtClean="0"/>
              <a:t> Integrate and implement your Artificial Intelligence (AI) and Machine Learning (ML) algorithms with </a:t>
            </a:r>
            <a:r>
              <a:rPr lang="en-US" sz="2000" dirty="0" err="1" smtClean="0"/>
              <a:t>KadiAI</a:t>
            </a:r>
            <a:r>
              <a:rPr lang="en-US" sz="2000" dirty="0" smtClean="0"/>
              <a:t>. Leverage interactive dashboards to design, train, and tune data-driven models or enhance your custom AI scripts with next-level research data management.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34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Website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/>
              <a:t>Log In: </a:t>
            </a:r>
            <a:r>
              <a:rPr lang="de-DE" dirty="0">
                <a:hlinkClick r:id="rId2"/>
              </a:rPr>
              <a:t>https://demo-kadi4mat.iam.kit.edu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records</a:t>
            </a:r>
            <a:r>
              <a:rPr lang="de-DE" dirty="0" smtClean="0"/>
              <a:t>: Click on „Records“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on „Create </a:t>
            </a:r>
            <a:r>
              <a:rPr lang="de-DE" dirty="0" err="1" smtClean="0"/>
              <a:t>record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Kadi4Mat: </a:t>
            </a:r>
            <a:r>
              <a:rPr lang="de-DE" dirty="0" err="1" smtClean="0"/>
              <a:t>KadiWeb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06" y="2842723"/>
            <a:ext cx="5133566" cy="27175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65" y="4201519"/>
            <a:ext cx="590580" cy="35561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40" y="3114691"/>
            <a:ext cx="323867" cy="30481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72" y="5600267"/>
            <a:ext cx="438173" cy="38737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49069" y1="66525" x2="49069" y2="66525"/>
                        <a14:backgroundMark x1="42170" y1="53814" x2="42170" y2="53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89" y="4111375"/>
            <a:ext cx="1188698" cy="89152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609" y="2379149"/>
            <a:ext cx="825542" cy="4635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051" y="4291019"/>
            <a:ext cx="1458034" cy="109352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12"/>
          <a:srcRect t="13829" r="50853" b="5059"/>
          <a:stretch/>
        </p:blipFill>
        <p:spPr>
          <a:xfrm>
            <a:off x="619340" y="2543618"/>
            <a:ext cx="5181626" cy="2405193"/>
          </a:xfrm>
          <a:prstGeom prst="rect">
            <a:avLst/>
          </a:prstGeom>
        </p:spPr>
      </p:pic>
      <p:sp>
        <p:nvSpPr>
          <p:cNvPr id="14" name="Abgerundetes Rechteck 13"/>
          <p:cNvSpPr/>
          <p:nvPr/>
        </p:nvSpPr>
        <p:spPr>
          <a:xfrm>
            <a:off x="960280" y="2513880"/>
            <a:ext cx="365934" cy="194111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/>
          <p:cNvSpPr/>
          <p:nvPr/>
        </p:nvSpPr>
        <p:spPr>
          <a:xfrm>
            <a:off x="1524001" y="3114691"/>
            <a:ext cx="1135340" cy="123809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Bildschirmausschnitt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52" y="3419507"/>
            <a:ext cx="5531520" cy="2621725"/>
          </a:xfrm>
          <a:prstGeom prst="rect">
            <a:avLst/>
          </a:prstGeom>
        </p:spPr>
      </p:pic>
      <p:pic>
        <p:nvPicPr>
          <p:cNvPr id="17" name="Grafik 16" descr="Bildschirmausschnitt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" y="3555910"/>
            <a:ext cx="5762788" cy="27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9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7298909" cy="4486472"/>
          </a:xfrm>
        </p:spPr>
        <p:txBody>
          <a:bodyPr/>
          <a:lstStyle/>
          <a:p>
            <a:r>
              <a:rPr lang="de-DE" dirty="0" smtClean="0"/>
              <a:t>Contact: </a:t>
            </a:r>
            <a:r>
              <a:rPr lang="de-DE" dirty="0">
                <a:hlinkClick r:id="rId2"/>
              </a:rPr>
              <a:t>https://kadi.iam.kit.edu/#</a:t>
            </a:r>
            <a:r>
              <a:rPr lang="de-DE" dirty="0" smtClean="0">
                <a:hlinkClick r:id="rId2"/>
              </a:rPr>
              <a:t>contact</a:t>
            </a:r>
            <a:endParaRPr lang="de-DE" dirty="0" smtClean="0"/>
          </a:p>
          <a:p>
            <a:r>
              <a:rPr lang="de-DE" dirty="0" smtClean="0"/>
              <a:t>Twitter: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twitter.com/Kadi4Mat</a:t>
            </a:r>
            <a:endParaRPr lang="de-DE" dirty="0" smtClean="0"/>
          </a:p>
          <a:p>
            <a:r>
              <a:rPr lang="en-US" dirty="0"/>
              <a:t>Want to test </a:t>
            </a:r>
            <a:r>
              <a:rPr lang="en-US" dirty="0" smtClean="0"/>
              <a:t>Kadi4Mat? Try </a:t>
            </a:r>
            <a:r>
              <a:rPr lang="en-US" dirty="0"/>
              <a:t>the </a:t>
            </a:r>
            <a:r>
              <a:rPr lang="en-US" dirty="0">
                <a:hlinkClick r:id="rId4"/>
              </a:rPr>
              <a:t>demo </a:t>
            </a:r>
            <a:r>
              <a:rPr lang="en-US" dirty="0" smtClean="0">
                <a:hlinkClick r:id="rId4"/>
              </a:rPr>
              <a:t>instance</a:t>
            </a:r>
            <a:r>
              <a:rPr lang="en-US" dirty="0" smtClean="0"/>
              <a:t>!</a:t>
            </a:r>
          </a:p>
          <a:p>
            <a:r>
              <a:rPr lang="en-US" dirty="0"/>
              <a:t>Videos: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www.postlithiumstorage.org/en/research/rdm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82" y="1162619"/>
            <a:ext cx="3918151" cy="4743694"/>
          </a:xfrm>
          <a:prstGeom prst="rect">
            <a:avLst/>
          </a:prstGeom>
        </p:spPr>
      </p:pic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0105"/>
            <a:ext cx="1728023" cy="22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Documentation</a:t>
            </a:r>
            <a:r>
              <a:rPr lang="en-US" dirty="0"/>
              <a:t> of research processes and results </a:t>
            </a:r>
            <a:r>
              <a:rPr lang="en-US" b="1" dirty="0">
                <a:solidFill>
                  <a:schemeClr val="tx2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important</a:t>
            </a:r>
          </a:p>
          <a:p>
            <a:r>
              <a:rPr lang="en-US" dirty="0" smtClean="0"/>
              <a:t>One tool for </a:t>
            </a:r>
            <a:r>
              <a:rPr lang="en-US" dirty="0"/>
              <a:t>this is the </a:t>
            </a:r>
            <a:r>
              <a:rPr lang="en-US" b="1" dirty="0">
                <a:solidFill>
                  <a:schemeClr val="tx2"/>
                </a:solidFill>
              </a:rPr>
              <a:t>electronic laboratory notebook (</a:t>
            </a:r>
            <a:r>
              <a:rPr lang="en-US" b="1" dirty="0" smtClean="0">
                <a:solidFill>
                  <a:schemeClr val="tx2"/>
                </a:solidFill>
              </a:rPr>
              <a:t>ELN)</a:t>
            </a:r>
          </a:p>
          <a:p>
            <a:r>
              <a:rPr lang="en-US" dirty="0" smtClean="0"/>
              <a:t>ELNs have </a:t>
            </a:r>
            <a:r>
              <a:rPr lang="en-US" dirty="0"/>
              <a:t>many </a:t>
            </a:r>
            <a:r>
              <a:rPr lang="en-US" b="1" dirty="0">
                <a:solidFill>
                  <a:schemeClr val="tx2"/>
                </a:solidFill>
              </a:rPr>
              <a:t>advantages</a:t>
            </a:r>
            <a:r>
              <a:rPr lang="en-US" dirty="0"/>
              <a:t> over the classic laboratory </a:t>
            </a:r>
            <a:r>
              <a:rPr lang="en-US" dirty="0" smtClean="0"/>
              <a:t>notebook, and can be </a:t>
            </a:r>
            <a:r>
              <a:rPr lang="en-US" b="1" dirty="0" smtClean="0">
                <a:solidFill>
                  <a:schemeClr val="tx2"/>
                </a:solidFill>
              </a:rPr>
              <a:t>fully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implemented</a:t>
            </a:r>
            <a:r>
              <a:rPr lang="en-US" dirty="0" smtClean="0"/>
              <a:t> in the research data management process</a:t>
            </a:r>
          </a:p>
          <a:p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b="1" dirty="0">
                <a:solidFill>
                  <a:schemeClr val="tx2"/>
                </a:solidFill>
              </a:rPr>
              <a:t>different </a:t>
            </a:r>
            <a:r>
              <a:rPr lang="en-US" b="1" dirty="0" smtClean="0">
                <a:solidFill>
                  <a:schemeClr val="tx2"/>
                </a:solidFill>
              </a:rPr>
              <a:t>categories and providers </a:t>
            </a:r>
            <a:r>
              <a:rPr lang="en-US" dirty="0"/>
              <a:t>of ELNs, </a:t>
            </a:r>
            <a:r>
              <a:rPr lang="en-US" dirty="0" smtClean="0"/>
              <a:t>therefore </a:t>
            </a:r>
            <a:r>
              <a:rPr lang="en-US" dirty="0"/>
              <a:t>it can be helpful to use one of the </a:t>
            </a:r>
            <a:r>
              <a:rPr lang="en-US" dirty="0" smtClean="0"/>
              <a:t>presented tools </a:t>
            </a:r>
            <a:r>
              <a:rPr lang="en-US" dirty="0"/>
              <a:t>to select </a:t>
            </a:r>
            <a:r>
              <a:rPr lang="en-US" dirty="0" smtClean="0"/>
              <a:t>the right ELN</a:t>
            </a:r>
            <a:endParaRPr lang="en-US" dirty="0"/>
          </a:p>
          <a:p>
            <a:r>
              <a:rPr lang="en-US" dirty="0" smtClean="0"/>
              <a:t>At </a:t>
            </a:r>
            <a:r>
              <a:rPr lang="en-US" dirty="0"/>
              <a:t>KIT two ELNs have been </a:t>
            </a:r>
            <a:r>
              <a:rPr lang="en-US" dirty="0" smtClean="0"/>
              <a:t>developed (</a:t>
            </a:r>
            <a:r>
              <a:rPr lang="en-US" b="1" dirty="0" err="1" smtClean="0">
                <a:solidFill>
                  <a:schemeClr val="tx2"/>
                </a:solidFill>
              </a:rPr>
              <a:t>Chemotion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/>
                </a:solidFill>
              </a:rPr>
              <a:t>Kadi4Mat</a:t>
            </a:r>
            <a:r>
              <a:rPr lang="en-US" dirty="0" smtClean="0"/>
              <a:t>), both can </a:t>
            </a:r>
            <a:r>
              <a:rPr lang="en-US" dirty="0"/>
              <a:t>be used for your own 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7" b="20854"/>
          <a:stretch/>
        </p:blipFill>
        <p:spPr>
          <a:xfrm>
            <a:off x="6096000" y="4442463"/>
            <a:ext cx="5763424" cy="16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Are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sp>
        <p:nvSpPr>
          <p:cNvPr id="6" name="Rechteck 5"/>
          <p:cNvSpPr/>
          <p:nvPr/>
        </p:nvSpPr>
        <p:spPr>
          <a:xfrm rot="16200000">
            <a:off x="10647779" y="4451969"/>
            <a:ext cx="23027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 smtClean="0">
                <a:hlinkClick r:id="rId2"/>
              </a:rPr>
              <a:t>Gerd Altmann </a:t>
            </a:r>
            <a:r>
              <a:rPr lang="de-DE" sz="1000" dirty="0"/>
              <a:t>auf </a:t>
            </a:r>
            <a:r>
              <a:rPr lang="de-DE" sz="1000" dirty="0" smtClean="0">
                <a:hlinkClick r:id="rId3"/>
              </a:rPr>
              <a:t>Pixabay</a:t>
            </a:r>
            <a:endParaRPr lang="de-DE" sz="1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06" y="1583512"/>
            <a:ext cx="6088894" cy="40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7930115" cy="4593452"/>
          </a:xfrm>
        </p:spPr>
        <p:txBody>
          <a:bodyPr>
            <a:normAutofit lnSpcReduction="10000"/>
          </a:bodyPr>
          <a:lstStyle/>
          <a:p>
            <a:r>
              <a:rPr lang="de-DE" b="1" dirty="0"/>
              <a:t>Deutsch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Bitte füllen Sie die Evaluation aus: </a:t>
            </a:r>
            <a:r>
              <a:rPr lang="de-DE" dirty="0">
                <a:hlinkClick r:id="rId2"/>
              </a:rPr>
              <a:t>https://www.bibliothek.kit.edu/evaluation-veranstaltung.php</a:t>
            </a:r>
            <a:endParaRPr lang="de-DE" dirty="0"/>
          </a:p>
          <a:p>
            <a:pPr lvl="1"/>
            <a:r>
              <a:rPr lang="de-DE" dirty="0"/>
              <a:t>Titel der Veranstaltung: </a:t>
            </a:r>
            <a:r>
              <a:rPr lang="de-DE" dirty="0">
                <a:hlinkClick r:id="rId3"/>
              </a:rPr>
              <a:t>Elektronische Laborbücher - Unterstützung von der Datenerfassung bis zur Veröffentlichung</a:t>
            </a:r>
            <a:endParaRPr lang="de-DE" dirty="0"/>
          </a:p>
          <a:p>
            <a:pPr lvl="1"/>
            <a:endParaRPr lang="de-DE" dirty="0"/>
          </a:p>
          <a:p>
            <a:r>
              <a:rPr lang="de-DE" b="1" dirty="0"/>
              <a:t>English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fill</a:t>
            </a:r>
            <a:r>
              <a:rPr lang="de-DE" dirty="0"/>
              <a:t>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form: </a:t>
            </a:r>
            <a:r>
              <a:rPr lang="de-DE" dirty="0">
                <a:hlinkClick r:id="rId4"/>
              </a:rPr>
              <a:t>https://www.bibliothek.kit.edu/english/evaluation-event.php</a:t>
            </a:r>
            <a:endParaRPr lang="de-DE" dirty="0"/>
          </a:p>
          <a:p>
            <a:pPr lvl="1"/>
            <a:r>
              <a:rPr lang="de-DE" dirty="0"/>
              <a:t>Course title: </a:t>
            </a:r>
            <a:r>
              <a:rPr lang="en-US" dirty="0">
                <a:hlinkClick r:id="rId5"/>
              </a:rPr>
              <a:t>Electronic Laboratory Notebooks - Support from data acquisition to </a:t>
            </a:r>
            <a:r>
              <a:rPr lang="en-US" dirty="0" smtClean="0">
                <a:hlinkClick r:id="rId5"/>
              </a:rPr>
              <a:t>publication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(5 </a:t>
            </a:r>
            <a:r>
              <a:rPr lang="de-DE" dirty="0" err="1" smtClean="0"/>
              <a:t>Minutes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01" y="1341169"/>
            <a:ext cx="2340000" cy="234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01" y="3917143"/>
            <a:ext cx="2340000" cy="2340000"/>
          </a:xfrm>
          <a:prstGeom prst="rect">
            <a:avLst/>
          </a:prstGeom>
        </p:spPr>
      </p:pic>
      <p:sp>
        <p:nvSpPr>
          <p:cNvPr id="19" name="Chevron 18"/>
          <p:cNvSpPr/>
          <p:nvPr/>
        </p:nvSpPr>
        <p:spPr>
          <a:xfrm>
            <a:off x="8463515" y="1891139"/>
            <a:ext cx="893135" cy="124006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8463515" y="4467113"/>
            <a:ext cx="893135" cy="124006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000" b="1" dirty="0" smtClean="0"/>
              <a:t>Basic </a:t>
            </a:r>
            <a:r>
              <a:rPr lang="de-DE" sz="2000" b="1" dirty="0" err="1" smtClean="0"/>
              <a:t>information</a:t>
            </a:r>
            <a:r>
              <a:rPr lang="de-DE" sz="2000" b="1" dirty="0" smtClean="0"/>
              <a:t>: </a:t>
            </a:r>
          </a:p>
          <a:p>
            <a:pPr lvl="1"/>
            <a:r>
              <a:rPr lang="de-DE" sz="2000" dirty="0">
                <a:hlinkClick r:id="rId2"/>
              </a:rPr>
              <a:t>https://</a:t>
            </a:r>
            <a:r>
              <a:rPr lang="de-DE" sz="2000" dirty="0" smtClean="0">
                <a:hlinkClick r:id="rId2"/>
              </a:rPr>
              <a:t>www.publisso.de/en/research-data-management/rd-documenting</a:t>
            </a:r>
            <a:endParaRPr lang="de-DE" sz="2000" dirty="0" smtClean="0"/>
          </a:p>
          <a:p>
            <a:pPr lvl="1"/>
            <a:r>
              <a:rPr lang="de-DE" sz="2000" dirty="0" smtClean="0">
                <a:hlinkClick r:id="rId3"/>
              </a:rPr>
              <a:t>https</a:t>
            </a:r>
            <a:r>
              <a:rPr lang="de-DE" sz="2000" dirty="0">
                <a:hlinkClick r:id="rId3"/>
              </a:rPr>
              <a:t>://</a:t>
            </a:r>
            <a:r>
              <a:rPr lang="de-DE" sz="2000" dirty="0" smtClean="0">
                <a:hlinkClick r:id="rId3"/>
              </a:rPr>
              <a:t>www.forschungsdaten.org/index.php/Elektronische_Laborb%C3%BCcher</a:t>
            </a:r>
            <a:endParaRPr lang="de-DE" sz="2000" dirty="0" smtClean="0"/>
          </a:p>
          <a:p>
            <a:r>
              <a:rPr lang="de-DE" sz="2000" b="1" dirty="0" smtClean="0"/>
              <a:t>Video </a:t>
            </a:r>
            <a:r>
              <a:rPr lang="de-DE" sz="2000" b="1" dirty="0" err="1" smtClean="0"/>
              <a:t>series</a:t>
            </a:r>
            <a:r>
              <a:rPr lang="de-DE" sz="2000" b="1" dirty="0" smtClean="0"/>
              <a:t> on ELNs (German </a:t>
            </a:r>
            <a:r>
              <a:rPr lang="de-DE" sz="2000" b="1" dirty="0" err="1" smtClean="0"/>
              <a:t>only</a:t>
            </a:r>
            <a:r>
              <a:rPr lang="de-DE" sz="2000" b="1" dirty="0" smtClean="0"/>
              <a:t>):</a:t>
            </a:r>
          </a:p>
          <a:p>
            <a:pPr lvl="1"/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www.youtube.com/playlist?app=desktop&amp;list=PLJYlS0FDTMq17tvYMeuI2Ct5XtykRFy0K&amp;cbrd=1</a:t>
            </a:r>
            <a:endParaRPr lang="de-DE" sz="2000" dirty="0" smtClean="0"/>
          </a:p>
          <a:p>
            <a:r>
              <a:rPr lang="de-DE" sz="2000" b="1" dirty="0" smtClean="0"/>
              <a:t>ELN-Guide:</a:t>
            </a:r>
          </a:p>
          <a:p>
            <a:pPr lvl="1"/>
            <a:r>
              <a:rPr lang="de-DE" sz="2000" dirty="0"/>
              <a:t>ZB MED - Informationszentrum Lebenswissenschaften </a:t>
            </a:r>
            <a:r>
              <a:rPr lang="de-DE" sz="2000" dirty="0" smtClean="0"/>
              <a:t>(</a:t>
            </a:r>
            <a:r>
              <a:rPr lang="de-DE" sz="2000" dirty="0"/>
              <a:t>2021): ELN Guide. Electronic </a:t>
            </a:r>
            <a:r>
              <a:rPr lang="de-DE" sz="2000" dirty="0" err="1"/>
              <a:t>laboratory</a:t>
            </a:r>
            <a:r>
              <a:rPr lang="de-DE" sz="2000" dirty="0"/>
              <a:t> </a:t>
            </a:r>
            <a:r>
              <a:rPr lang="de-DE" sz="2000" dirty="0" err="1"/>
              <a:t>notebooks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context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management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practice</a:t>
            </a:r>
            <a:r>
              <a:rPr lang="de-DE" sz="2000" dirty="0"/>
              <a:t> – a </a:t>
            </a:r>
            <a:r>
              <a:rPr lang="de-DE" sz="2000" dirty="0" err="1"/>
              <a:t>guide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life</a:t>
            </a:r>
            <a:r>
              <a:rPr lang="de-DE" sz="2000" dirty="0"/>
              <a:t> </a:t>
            </a:r>
            <a:r>
              <a:rPr lang="de-DE" sz="2000" dirty="0" err="1"/>
              <a:t>sciences</a:t>
            </a:r>
            <a:r>
              <a:rPr lang="de-DE" sz="2000" dirty="0"/>
              <a:t>. DOI: </a:t>
            </a:r>
            <a:r>
              <a:rPr lang="de-DE" sz="2000" dirty="0">
                <a:hlinkClick r:id="rId5"/>
              </a:rPr>
              <a:t>https://doi.org/10.4126/FRL01-006425772</a:t>
            </a:r>
            <a:r>
              <a:rPr lang="de-DE" sz="2000" dirty="0" smtClean="0"/>
              <a:t>.</a:t>
            </a:r>
          </a:p>
          <a:p>
            <a:r>
              <a:rPr lang="de-DE" sz="2201" b="1" dirty="0" smtClean="0"/>
              <a:t>ELN-Finder: </a:t>
            </a:r>
          </a:p>
          <a:p>
            <a:pPr lvl="1"/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</a:t>
            </a:r>
            <a:r>
              <a:rPr lang="de-DE" sz="2000" dirty="0" smtClean="0">
                <a:hlinkClick r:id="rId6"/>
              </a:rPr>
              <a:t>eln-finder.ulb.tu-darmstadt.de/home</a:t>
            </a:r>
            <a:endParaRPr lang="de-DE" sz="2000" dirty="0" smtClean="0"/>
          </a:p>
          <a:p>
            <a:pPr lvl="1"/>
            <a:r>
              <a:rPr lang="de-DE" sz="2000" u="sng" dirty="0">
                <a:hlinkClick r:id="rId7"/>
              </a:rPr>
              <a:t>https://www.forschungsdaten.org/images/6/6c/ZBMED_HeFDI_ELN-Finder.pdf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5769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Website: </a:t>
            </a:r>
            <a:r>
              <a:rPr lang="de-DE" sz="2000" dirty="0">
                <a:hlinkClick r:id="rId2"/>
              </a:rPr>
              <a:t>https://chemotion.net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b="1" dirty="0" err="1" smtClean="0"/>
              <a:t>Literature</a:t>
            </a:r>
            <a:r>
              <a:rPr lang="de-DE" sz="2000" b="1" dirty="0" smtClean="0"/>
              <a:t>:</a:t>
            </a:r>
          </a:p>
          <a:p>
            <a:pPr lvl="1"/>
            <a:r>
              <a:rPr lang="de-DE" sz="1900" dirty="0" smtClean="0"/>
              <a:t>Tremouilhac et al. (2017</a:t>
            </a:r>
            <a:r>
              <a:rPr lang="de-DE" sz="1900" dirty="0"/>
              <a:t>): </a:t>
            </a:r>
            <a:r>
              <a:rPr lang="de-DE" sz="1900" dirty="0" err="1"/>
              <a:t>Chemotion</a:t>
            </a:r>
            <a:r>
              <a:rPr lang="de-DE" sz="1900" dirty="0"/>
              <a:t> ELN: an Open Source electronic lab </a:t>
            </a:r>
            <a:r>
              <a:rPr lang="de-DE" sz="1900" dirty="0" err="1"/>
              <a:t>notebook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chemists</a:t>
            </a:r>
            <a:r>
              <a:rPr lang="de-DE" sz="1900" dirty="0"/>
              <a:t> in </a:t>
            </a:r>
            <a:r>
              <a:rPr lang="de-DE" sz="1900" dirty="0" err="1"/>
              <a:t>academia</a:t>
            </a:r>
            <a:r>
              <a:rPr lang="de-DE" sz="1900" dirty="0"/>
              <a:t>. In: </a:t>
            </a:r>
            <a:r>
              <a:rPr lang="de-DE" sz="1900" i="1" dirty="0"/>
              <a:t>Journal </a:t>
            </a:r>
            <a:r>
              <a:rPr lang="de-DE" sz="1900" i="1" dirty="0" err="1"/>
              <a:t>of</a:t>
            </a:r>
            <a:r>
              <a:rPr lang="de-DE" sz="1900" i="1" dirty="0"/>
              <a:t> </a:t>
            </a:r>
            <a:r>
              <a:rPr lang="de-DE" sz="1900" i="1" dirty="0" err="1"/>
              <a:t>cheminformatics</a:t>
            </a:r>
            <a:r>
              <a:rPr lang="de-DE" sz="1900" i="1" dirty="0"/>
              <a:t> </a:t>
            </a:r>
            <a:r>
              <a:rPr lang="de-DE" sz="1900" dirty="0"/>
              <a:t>9 (1), S. 54. DOI: </a:t>
            </a:r>
            <a:r>
              <a:rPr lang="de-DE" sz="1900" dirty="0">
                <a:hlinkClick r:id="rId3"/>
              </a:rPr>
              <a:t>https://doi.org/10.1186/s13321-017-0240-0</a:t>
            </a:r>
            <a:r>
              <a:rPr lang="de-DE" sz="1900" dirty="0" smtClean="0"/>
              <a:t>.</a:t>
            </a:r>
          </a:p>
          <a:p>
            <a:pPr lvl="1"/>
            <a:r>
              <a:rPr lang="de-DE" sz="1900" dirty="0" err="1" smtClean="0"/>
              <a:t>Kotov</a:t>
            </a:r>
            <a:r>
              <a:rPr lang="de-DE" sz="1900" dirty="0" smtClean="0"/>
              <a:t> et al. (2018</a:t>
            </a:r>
            <a:r>
              <a:rPr lang="de-DE" sz="1900" dirty="0"/>
              <a:t>): </a:t>
            </a:r>
            <a:r>
              <a:rPr lang="de-DE" sz="1900" dirty="0" err="1"/>
              <a:t>Chemotion</a:t>
            </a:r>
            <a:r>
              <a:rPr lang="de-DE" sz="1900" dirty="0"/>
              <a:t>-ELN </a:t>
            </a:r>
            <a:r>
              <a:rPr lang="de-DE" sz="1900" dirty="0" err="1"/>
              <a:t>part</a:t>
            </a:r>
            <a:r>
              <a:rPr lang="de-DE" sz="1900" dirty="0"/>
              <a:t> 2: </a:t>
            </a:r>
            <a:r>
              <a:rPr lang="de-DE" sz="1900" dirty="0" err="1"/>
              <a:t>adaption</a:t>
            </a:r>
            <a:r>
              <a:rPr lang="de-DE" sz="1900" dirty="0"/>
              <a:t> </a:t>
            </a:r>
            <a:r>
              <a:rPr lang="de-DE" sz="1900" dirty="0" err="1"/>
              <a:t>of</a:t>
            </a:r>
            <a:r>
              <a:rPr lang="de-DE" sz="1900" dirty="0"/>
              <a:t> an </a:t>
            </a:r>
            <a:r>
              <a:rPr lang="de-DE" sz="1900" dirty="0" err="1"/>
              <a:t>embedded</a:t>
            </a:r>
            <a:r>
              <a:rPr lang="de-DE" sz="1900" dirty="0"/>
              <a:t> </a:t>
            </a:r>
            <a:r>
              <a:rPr lang="de-DE" sz="1900" dirty="0" err="1"/>
              <a:t>Ketcher</a:t>
            </a:r>
            <a:r>
              <a:rPr lang="de-DE" sz="1900" dirty="0"/>
              <a:t> </a:t>
            </a:r>
            <a:r>
              <a:rPr lang="de-DE" sz="1900" dirty="0" err="1"/>
              <a:t>editor</a:t>
            </a:r>
            <a:r>
              <a:rPr lang="de-DE" sz="1900" dirty="0"/>
              <a:t> </a:t>
            </a:r>
            <a:r>
              <a:rPr lang="de-DE" sz="1900" dirty="0" err="1"/>
              <a:t>to</a:t>
            </a:r>
            <a:r>
              <a:rPr lang="de-DE" sz="1900" dirty="0"/>
              <a:t> </a:t>
            </a:r>
            <a:r>
              <a:rPr lang="de-DE" sz="1900" dirty="0" err="1"/>
              <a:t>advanced</a:t>
            </a:r>
            <a:r>
              <a:rPr lang="de-DE" sz="1900" dirty="0"/>
              <a:t> </a:t>
            </a:r>
            <a:r>
              <a:rPr lang="de-DE" sz="1900" dirty="0" err="1"/>
              <a:t>research</a:t>
            </a:r>
            <a:r>
              <a:rPr lang="de-DE" sz="1900" dirty="0"/>
              <a:t> </a:t>
            </a:r>
            <a:r>
              <a:rPr lang="de-DE" sz="1900" dirty="0" err="1"/>
              <a:t>applications</a:t>
            </a:r>
            <a:r>
              <a:rPr lang="de-DE" sz="1900" dirty="0"/>
              <a:t>. In: </a:t>
            </a:r>
            <a:r>
              <a:rPr lang="de-DE" sz="1900" i="1" dirty="0"/>
              <a:t>Journal </a:t>
            </a:r>
            <a:r>
              <a:rPr lang="de-DE" sz="1900" i="1" dirty="0" err="1"/>
              <a:t>of</a:t>
            </a:r>
            <a:r>
              <a:rPr lang="de-DE" sz="1900" i="1" dirty="0"/>
              <a:t> </a:t>
            </a:r>
            <a:r>
              <a:rPr lang="de-DE" sz="1900" i="1" dirty="0" err="1"/>
              <a:t>cheminformatics</a:t>
            </a:r>
            <a:r>
              <a:rPr lang="de-DE" sz="1900" i="1" dirty="0"/>
              <a:t> </a:t>
            </a:r>
            <a:r>
              <a:rPr lang="de-DE" sz="1900" dirty="0"/>
              <a:t>10 (1), S. 38. DOI: </a:t>
            </a:r>
            <a:r>
              <a:rPr lang="de-DE" sz="1900" dirty="0">
                <a:hlinkClick r:id="rId4"/>
              </a:rPr>
              <a:t>https://doi.org/10.1186/s13321-018-0292-9</a:t>
            </a:r>
            <a:r>
              <a:rPr lang="de-DE" sz="1900" dirty="0" smtClean="0"/>
              <a:t>.</a:t>
            </a:r>
          </a:p>
          <a:p>
            <a:r>
              <a:rPr lang="de-DE" sz="2101" b="1" dirty="0" smtClean="0"/>
              <a:t>Source </a:t>
            </a:r>
            <a:r>
              <a:rPr lang="de-DE" sz="2101" b="1" dirty="0"/>
              <a:t>Code: </a:t>
            </a:r>
            <a:r>
              <a:rPr lang="de-DE" sz="2101" dirty="0">
                <a:hlinkClick r:id="rId5"/>
              </a:rPr>
              <a:t>https://</a:t>
            </a:r>
            <a:r>
              <a:rPr lang="de-DE" sz="2101" dirty="0" smtClean="0">
                <a:hlinkClick r:id="rId5"/>
              </a:rPr>
              <a:t>github.com/ComPlat/chemotion_ELN</a:t>
            </a:r>
            <a:endParaRPr lang="de-DE" sz="2101" dirty="0" smtClean="0"/>
          </a:p>
          <a:p>
            <a:r>
              <a:rPr lang="de-DE" sz="2101" b="1" dirty="0" err="1" smtClean="0"/>
              <a:t>Documentation</a:t>
            </a:r>
            <a:r>
              <a:rPr lang="de-DE" sz="2101" b="1" dirty="0"/>
              <a:t>: </a:t>
            </a:r>
            <a:r>
              <a:rPr lang="de-DE" sz="2101" dirty="0">
                <a:hlinkClick r:id="rId6"/>
              </a:rPr>
              <a:t>https://chemotion.net/docs</a:t>
            </a:r>
            <a:r>
              <a:rPr lang="de-DE" sz="2101" dirty="0" smtClean="0">
                <a:hlinkClick r:id="rId6"/>
              </a:rPr>
              <a:t>/</a:t>
            </a:r>
            <a:endParaRPr lang="de-DE" sz="2101" dirty="0" smtClean="0"/>
          </a:p>
          <a:p>
            <a:pPr marL="0" indent="0">
              <a:buNone/>
            </a:pPr>
            <a:endParaRPr lang="de-DE" sz="210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 on </a:t>
            </a:r>
            <a:r>
              <a:rPr lang="de-DE" dirty="0" err="1" smtClean="0"/>
              <a:t>Chemotion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4" y="4954069"/>
            <a:ext cx="2263814" cy="137574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24766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Website: </a:t>
            </a:r>
            <a:r>
              <a:rPr lang="de-DE" sz="2000" dirty="0">
                <a:hlinkClick r:id="rId2"/>
              </a:rPr>
              <a:t>https://kadi.iam.kit.edu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b="1" dirty="0" err="1" smtClean="0"/>
              <a:t>Literature</a:t>
            </a:r>
            <a:r>
              <a:rPr lang="de-DE" sz="2000" b="1" dirty="0" smtClean="0"/>
              <a:t>:</a:t>
            </a:r>
          </a:p>
          <a:p>
            <a:pPr lvl="1"/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https://doi.org/10.5281/zenodo.11241865</a:t>
            </a:r>
          </a:p>
          <a:p>
            <a:pPr lvl="1"/>
            <a:r>
              <a:rPr lang="de-DE" sz="1800" dirty="0" smtClean="0"/>
              <a:t>Griem et al. (2022</a:t>
            </a:r>
            <a:r>
              <a:rPr lang="de-DE" sz="1800" dirty="0"/>
              <a:t>): </a:t>
            </a:r>
            <a:r>
              <a:rPr lang="de-DE" sz="1800" dirty="0" err="1"/>
              <a:t>KadiStudio</a:t>
            </a:r>
            <a:r>
              <a:rPr lang="de-DE" sz="1800" dirty="0"/>
              <a:t>: FAIR </a:t>
            </a:r>
            <a:r>
              <a:rPr lang="de-DE" sz="1800" dirty="0" err="1"/>
              <a:t>Modelling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Scientific Research </a:t>
            </a:r>
            <a:r>
              <a:rPr lang="de-DE" sz="1800" dirty="0" err="1"/>
              <a:t>Processes</a:t>
            </a:r>
            <a:r>
              <a:rPr lang="de-DE" sz="1800" dirty="0"/>
              <a:t>. In: </a:t>
            </a:r>
            <a:r>
              <a:rPr lang="de-DE" sz="1800" i="1" dirty="0"/>
              <a:t>Data Science Journal </a:t>
            </a:r>
            <a:r>
              <a:rPr lang="de-DE" sz="1800" dirty="0"/>
              <a:t>21, Artikel 16. DOI: </a:t>
            </a:r>
            <a:r>
              <a:rPr lang="de-DE" sz="1800" dirty="0">
                <a:hlinkClick r:id="rId4"/>
              </a:rPr>
              <a:t>https://doi.org/10.5334/dsj-2022-016</a:t>
            </a:r>
            <a:r>
              <a:rPr lang="de-DE" sz="1800" dirty="0" smtClean="0"/>
              <a:t>.</a:t>
            </a:r>
          </a:p>
          <a:p>
            <a:r>
              <a:rPr lang="de-DE" sz="2000" b="1" dirty="0" smtClean="0"/>
              <a:t>Source </a:t>
            </a:r>
            <a:r>
              <a:rPr lang="de-DE" sz="2000" b="1" dirty="0"/>
              <a:t>Code: </a:t>
            </a:r>
            <a:r>
              <a:rPr lang="de-DE" sz="2000" dirty="0">
                <a:hlinkClick r:id="rId5"/>
              </a:rPr>
              <a:t>https://</a:t>
            </a:r>
            <a:r>
              <a:rPr lang="de-DE" sz="2000" dirty="0" smtClean="0">
                <a:hlinkClick r:id="rId5"/>
              </a:rPr>
              <a:t>gitlab.com/iam-cms/kadi</a:t>
            </a:r>
            <a:endParaRPr lang="de-DE" sz="2000" dirty="0" smtClean="0"/>
          </a:p>
          <a:p>
            <a:r>
              <a:rPr lang="de-DE" sz="2000" b="1" dirty="0" err="1" smtClean="0"/>
              <a:t>Documentation</a:t>
            </a:r>
            <a:r>
              <a:rPr lang="de-DE" sz="2000" b="1" dirty="0" smtClean="0"/>
              <a:t>: </a:t>
            </a:r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://kadi4mat.readthedocs.io/en/stable</a:t>
            </a:r>
            <a:r>
              <a:rPr lang="de-DE" sz="2000" dirty="0" smtClean="0">
                <a:hlinkClick r:id="rId6"/>
              </a:rPr>
              <a:t>/</a:t>
            </a:r>
            <a:endParaRPr lang="de-DE" sz="2000" dirty="0" smtClean="0"/>
          </a:p>
          <a:p>
            <a:endParaRPr lang="de-DE" sz="1799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 on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" y="5087001"/>
            <a:ext cx="3345073" cy="107268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2808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528001" y="1583512"/>
            <a:ext cx="11130600" cy="222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i="1" dirty="0" smtClean="0"/>
              <a:t>„</a:t>
            </a:r>
            <a:r>
              <a:rPr lang="en-US" sz="2400" i="1" dirty="0" smtClean="0"/>
              <a:t>More </a:t>
            </a:r>
            <a:r>
              <a:rPr lang="en-US" sz="2400" i="1" dirty="0"/>
              <a:t>than 70% of researchers have tried and failed to reproduce another scientist’s experiments, and more than half have failed to reproduce their own </a:t>
            </a:r>
            <a:r>
              <a:rPr lang="en-US" sz="2400" i="1" dirty="0" smtClean="0"/>
              <a:t>experiments.”</a:t>
            </a:r>
            <a:endParaRPr lang="en-US" sz="2400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a </a:t>
            </a:r>
            <a:r>
              <a:rPr lang="de-DE" dirty="0" err="1" smtClean="0"/>
              <a:t>reproducibility</a:t>
            </a:r>
            <a:r>
              <a:rPr lang="de-DE" dirty="0" smtClean="0"/>
              <a:t> </a:t>
            </a:r>
            <a:r>
              <a:rPr lang="de-DE" dirty="0" err="1" smtClean="0"/>
              <a:t>crisis</a:t>
            </a:r>
            <a:r>
              <a:rPr lang="de-DE" dirty="0" smtClean="0"/>
              <a:t>?“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21, </a:t>
            </a:r>
            <a:r>
              <a:rPr lang="en-US" dirty="0"/>
              <a:t>2024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53" y="6069242"/>
            <a:ext cx="62135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Baker (2016): 1,500 scientists lift the lid on reproducibility. In: </a:t>
            </a:r>
            <a:r>
              <a:rPr lang="en-US" sz="800" i="1" dirty="0"/>
              <a:t>Nature </a:t>
            </a:r>
            <a:r>
              <a:rPr lang="en-US" sz="800" dirty="0"/>
              <a:t>533 (7604), S. 452–454. DOI: </a:t>
            </a:r>
            <a:r>
              <a:rPr lang="en-US" sz="800" dirty="0">
                <a:hlinkClick r:id="rId3"/>
              </a:rPr>
              <a:t>https://</a:t>
            </a:r>
            <a:r>
              <a:rPr lang="en-US" sz="800" dirty="0" smtClean="0">
                <a:hlinkClick r:id="rId3"/>
              </a:rPr>
              <a:t>doi.org/10.1038/533452a</a:t>
            </a:r>
            <a:r>
              <a:rPr lang="en-US" sz="800" dirty="0" smtClean="0"/>
              <a:t> .</a:t>
            </a:r>
            <a:endParaRPr lang="de-DE" sz="800" dirty="0"/>
          </a:p>
        </p:txBody>
      </p:sp>
      <p:sp>
        <p:nvSpPr>
          <p:cNvPr id="2" name="Textfeld 1"/>
          <p:cNvSpPr txBox="1"/>
          <p:nvPr/>
        </p:nvSpPr>
        <p:spPr>
          <a:xfrm rot="21019495">
            <a:off x="3921787" y="3996516"/>
            <a:ext cx="7614585" cy="461665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can help researchers to reproduce experiments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8676443" cy="4486472"/>
          </a:xfrm>
        </p:spPr>
        <p:txBody>
          <a:bodyPr>
            <a:normAutofit/>
          </a:bodyPr>
          <a:lstStyle/>
          <a:p>
            <a:r>
              <a:rPr lang="en-US" dirty="0"/>
              <a:t>Read the "</a:t>
            </a:r>
            <a:r>
              <a:rPr lang="en-US" dirty="0">
                <a:hlinkClick r:id="rId3"/>
              </a:rPr>
              <a:t>DFG Guidelines of Safeguarding Good Research Practice</a:t>
            </a:r>
            <a:r>
              <a:rPr lang="en-US" dirty="0"/>
              <a:t>", especially</a:t>
            </a:r>
          </a:p>
          <a:p>
            <a:pPr lvl="1"/>
            <a:r>
              <a:rPr lang="en-US" dirty="0"/>
              <a:t>Guideline 7: Cross-phase quality assurance</a:t>
            </a:r>
          </a:p>
          <a:p>
            <a:pPr lvl="1"/>
            <a:r>
              <a:rPr lang="en-US" dirty="0"/>
              <a:t>Guideline 12: Documentation</a:t>
            </a:r>
          </a:p>
          <a:p>
            <a:pPr lvl="1"/>
            <a:r>
              <a:rPr lang="en-US" dirty="0"/>
              <a:t>Guideline 13: Providing public access to research results</a:t>
            </a:r>
          </a:p>
          <a:p>
            <a:pPr lvl="1"/>
            <a:r>
              <a:rPr lang="en-US" dirty="0"/>
              <a:t>Guideline 17: Archiving</a:t>
            </a:r>
          </a:p>
          <a:p>
            <a:endParaRPr lang="en-US" b="1" dirty="0" smtClean="0"/>
          </a:p>
          <a:p>
            <a:r>
              <a:rPr lang="en-US" dirty="0" smtClean="0"/>
              <a:t>What </a:t>
            </a:r>
            <a:r>
              <a:rPr lang="en-US" dirty="0"/>
              <a:t>could be </a:t>
            </a:r>
            <a:r>
              <a:rPr lang="en-US" dirty="0" smtClean="0"/>
              <a:t>reasons </a:t>
            </a:r>
            <a:r>
              <a:rPr lang="en-US" dirty="0"/>
              <a:t>why experiments are not reproducible? What can help researchers to guarantee the reproducibility of experiments</a:t>
            </a:r>
            <a:r>
              <a:rPr lang="en-US" dirty="0" smtClean="0"/>
              <a:t>? (5 Minutes)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(</a:t>
            </a:r>
            <a:r>
              <a:rPr lang="de-DE" dirty="0" err="1"/>
              <a:t>data</a:t>
            </a:r>
            <a:r>
              <a:rPr lang="de-DE" dirty="0"/>
              <a:t>)?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</a:t>
            </a:r>
            <a:r>
              <a:rPr lang="en-US" dirty="0"/>
              <a:t>Research </a:t>
            </a:r>
            <a:r>
              <a:rPr lang="en-US" dirty="0" smtClean="0"/>
              <a:t>Practice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825500" y="6329363"/>
            <a:ext cx="1370013" cy="528637"/>
          </a:xfrm>
        </p:spPr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8134">
            <a:off x="9108513" y="1370664"/>
            <a:ext cx="2042339" cy="2918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>
            <a:off x="0" y="59302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 smtClean="0"/>
              <a:t>Deutsche </a:t>
            </a:r>
            <a:r>
              <a:rPr lang="de-DE" sz="1000" dirty="0"/>
              <a:t>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https://doi.org/10.5281/zenodo.3923601</a:t>
            </a:r>
            <a:r>
              <a:rPr lang="de-DE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4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research data should be reused, it must be </a:t>
            </a:r>
            <a:r>
              <a:rPr lang="en-US" sz="2400" b="1" dirty="0">
                <a:solidFill>
                  <a:schemeClr val="tx2"/>
                </a:solidFill>
              </a:rPr>
              <a:t>described in a meaningful way and in as much detail as possible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therefore </a:t>
            </a:r>
            <a:r>
              <a:rPr lang="en-US" sz="2400" dirty="0" smtClean="0"/>
              <a:t>best </a:t>
            </a:r>
            <a:r>
              <a:rPr lang="en-US" sz="2400" dirty="0"/>
              <a:t>to document how, when and for what purpose the data was created as soon as it is created.</a:t>
            </a:r>
            <a:endParaRPr lang="de-DE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documentation can be provided in a wide variety of formats, e.g.</a:t>
            </a:r>
          </a:p>
          <a:p>
            <a:pPr lvl="1"/>
            <a:r>
              <a:rPr lang="en-US" dirty="0"/>
              <a:t>in an accompanying </a:t>
            </a:r>
            <a:r>
              <a:rPr lang="en-US" b="1" dirty="0">
                <a:solidFill>
                  <a:schemeClr val="tx2"/>
                </a:solidFill>
              </a:rPr>
              <a:t>ReadMe file</a:t>
            </a:r>
          </a:p>
          <a:p>
            <a:pPr lvl="1"/>
            <a:r>
              <a:rPr lang="en-US" dirty="0" smtClean="0"/>
              <a:t>structured </a:t>
            </a:r>
            <a:r>
              <a:rPr lang="en-US" dirty="0"/>
              <a:t>as </a:t>
            </a:r>
            <a:r>
              <a:rPr lang="en-US" b="1" dirty="0">
                <a:solidFill>
                  <a:schemeClr val="tx2"/>
                </a:solidFill>
              </a:rPr>
              <a:t>metadata</a:t>
            </a:r>
          </a:p>
          <a:p>
            <a:pPr lvl="1"/>
            <a:r>
              <a:rPr lang="en-US" dirty="0"/>
              <a:t>in an internal </a:t>
            </a:r>
            <a:r>
              <a:rPr lang="en-US" b="1" dirty="0">
                <a:solidFill>
                  <a:schemeClr val="tx2"/>
                </a:solidFill>
              </a:rPr>
              <a:t>project wiki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b="1" dirty="0">
                <a:solidFill>
                  <a:schemeClr val="tx2"/>
                </a:solidFill>
              </a:rPr>
              <a:t>data management </a:t>
            </a:r>
            <a:r>
              <a:rPr lang="en-US" b="1" dirty="0" smtClean="0">
                <a:solidFill>
                  <a:schemeClr val="tx2"/>
                </a:solidFill>
              </a:rPr>
              <a:t>plan</a:t>
            </a:r>
            <a:endParaRPr lang="en-US" dirty="0"/>
          </a:p>
          <a:p>
            <a:pPr lvl="1"/>
            <a:r>
              <a:rPr lang="en-US" dirty="0"/>
              <a:t>within the </a:t>
            </a:r>
            <a:r>
              <a:rPr lang="en-US" b="1" dirty="0">
                <a:solidFill>
                  <a:schemeClr val="tx2"/>
                </a:solidFill>
              </a:rPr>
              <a:t>folder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structure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</a:rPr>
              <a:t>file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naming</a:t>
            </a:r>
          </a:p>
          <a:p>
            <a:pPr lvl="1"/>
            <a:r>
              <a:rPr lang="en-US" dirty="0"/>
              <a:t>in an </a:t>
            </a:r>
            <a:r>
              <a:rPr lang="en-US" b="1" dirty="0">
                <a:solidFill>
                  <a:schemeClr val="tx2"/>
                </a:solidFill>
              </a:rPr>
              <a:t>(electronic) lab </a:t>
            </a:r>
            <a:r>
              <a:rPr lang="en-US" b="1" dirty="0" smtClean="0">
                <a:solidFill>
                  <a:schemeClr val="tx2"/>
                </a:solidFill>
              </a:rPr>
              <a:t>notebook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documentation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21, </a:t>
            </a:r>
            <a:r>
              <a:rPr lang="en-US" dirty="0"/>
              <a:t>2024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235687" y="6053853"/>
            <a:ext cx="50193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information </a:t>
            </a:r>
            <a:r>
              <a:rPr lang="en-US" sz="1000" dirty="0"/>
              <a:t>is translated from </a:t>
            </a:r>
            <a:r>
              <a:rPr lang="en-US" sz="1000" dirty="0">
                <a:hlinkClick r:id="rId2"/>
              </a:rPr>
              <a:t>forschungsdaten.info</a:t>
            </a:r>
            <a:r>
              <a:rPr lang="en-US" sz="1000" dirty="0"/>
              <a:t> licensed under a </a:t>
            </a:r>
            <a:r>
              <a:rPr lang="en-US" sz="1000" dirty="0">
                <a:hlinkClick r:id="rId3"/>
              </a:rPr>
              <a:t>CC0 license</a:t>
            </a:r>
            <a:r>
              <a:rPr lang="en-US" sz="1000" dirty="0"/>
              <a:t>.</a:t>
            </a:r>
            <a:endParaRPr lang="de-DE" sz="1000" dirty="0"/>
          </a:p>
        </p:txBody>
      </p:sp>
      <p:sp>
        <p:nvSpPr>
          <p:cNvPr id="8" name="Diagonal liegende Ecken des Rechtecks abrunden 7"/>
          <p:cNvSpPr/>
          <p:nvPr/>
        </p:nvSpPr>
        <p:spPr>
          <a:xfrm>
            <a:off x="288000" y="4295313"/>
            <a:ext cx="5666623" cy="1337256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i="1" dirty="0"/>
              <a:t>"Researchers </a:t>
            </a:r>
            <a:r>
              <a:rPr lang="en-US" sz="1600" b="1" i="1" dirty="0"/>
              <a:t>document all information</a:t>
            </a:r>
            <a:r>
              <a:rPr lang="en-US" sz="1600" i="1" dirty="0"/>
              <a:t> relevant to the production of a research result as clearly as is required by and is appropriate for the relevant subject area to allow the result to be reviewed and assessed</a:t>
            </a:r>
            <a:r>
              <a:rPr lang="en-US" sz="1600" i="1" dirty="0" smtClean="0"/>
              <a:t>.“</a:t>
            </a:r>
            <a:r>
              <a:rPr lang="en-US" sz="1600" i="1" baseline="30000" dirty="0" smtClean="0"/>
              <a:t>1</a:t>
            </a:r>
            <a:endParaRPr lang="de-DE" sz="1600" i="1" baseline="30000" dirty="0"/>
          </a:p>
        </p:txBody>
      </p:sp>
      <p:sp>
        <p:nvSpPr>
          <p:cNvPr id="9" name="Rechteck 8"/>
          <p:cNvSpPr/>
          <p:nvPr/>
        </p:nvSpPr>
        <p:spPr>
          <a:xfrm>
            <a:off x="0" y="59302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baseline="30000" dirty="0" smtClean="0"/>
              <a:t>1 </a:t>
            </a:r>
            <a:r>
              <a:rPr lang="de-DE" sz="1000" dirty="0"/>
              <a:t>Deutsche 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https://doi.org/10.5281/zenodo.3923601</a:t>
            </a:r>
            <a:r>
              <a:rPr lang="de-DE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6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8" name="Inhaltsplatzhalter 5"/>
          <p:cNvSpPr txBox="1">
            <a:spLocks/>
          </p:cNvSpPr>
          <p:nvPr/>
        </p:nvSpPr>
        <p:spPr>
          <a:xfrm>
            <a:off x="533400" y="1583512"/>
            <a:ext cx="11125200" cy="4486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dirty="0" smtClean="0"/>
              <a:t>Laboratory </a:t>
            </a:r>
            <a:r>
              <a:rPr lang="de-DE" dirty="0" err="1" smtClean="0"/>
              <a:t>notebooks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document</a:t>
            </a:r>
            <a:r>
              <a:rPr lang="de-DE" dirty="0" smtClean="0"/>
              <a:t>, </a:t>
            </a:r>
            <a:r>
              <a:rPr lang="de-DE" b="1" dirty="0" err="1" smtClean="0">
                <a:solidFill>
                  <a:schemeClr val="tx2"/>
                </a:solidFill>
              </a:rPr>
              <a:t>conduct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analyze</a:t>
            </a:r>
            <a:r>
              <a:rPr lang="de-DE" dirty="0" smtClean="0"/>
              <a:t> </a:t>
            </a:r>
            <a:r>
              <a:rPr lang="de-DE" dirty="0" err="1" smtClean="0"/>
              <a:t>scientific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process</a:t>
            </a:r>
            <a:r>
              <a:rPr lang="de-DE" baseline="30000" dirty="0" smtClean="0"/>
              <a:t>1</a:t>
            </a:r>
          </a:p>
          <a:p>
            <a:pPr algn="just"/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primarily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</a:t>
            </a:r>
            <a:r>
              <a:rPr lang="de-DE" b="1" dirty="0" err="1" smtClean="0">
                <a:solidFill>
                  <a:schemeClr val="tx2"/>
                </a:solidFill>
              </a:rPr>
              <a:t>natural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sciences</a:t>
            </a:r>
            <a:endParaRPr lang="de-DE" b="1" dirty="0" smtClean="0">
              <a:solidFill>
                <a:schemeClr val="tx2"/>
              </a:solidFill>
            </a:endParaRPr>
          </a:p>
          <a:p>
            <a:pPr algn="just"/>
            <a:r>
              <a:rPr lang="de-DE" sz="2400" dirty="0" err="1" smtClean="0"/>
              <a:t>Using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„</a:t>
            </a:r>
            <a:r>
              <a:rPr lang="de-DE" sz="2400" dirty="0" err="1" smtClean="0"/>
              <a:t>Good</a:t>
            </a:r>
            <a:r>
              <a:rPr lang="de-DE" sz="2400" dirty="0" smtClean="0"/>
              <a:t> </a:t>
            </a:r>
            <a:r>
              <a:rPr lang="de-DE" sz="2400" dirty="0" err="1" smtClean="0"/>
              <a:t>research</a:t>
            </a:r>
            <a:r>
              <a:rPr lang="de-DE" sz="2400" dirty="0" smtClean="0"/>
              <a:t> practise“</a:t>
            </a:r>
            <a:r>
              <a:rPr lang="de-DE" sz="2400" baseline="30000" dirty="0" smtClean="0"/>
              <a:t>2,3</a:t>
            </a:r>
            <a:endParaRPr lang="de-DE" b="1" baseline="30000" dirty="0" smtClean="0">
              <a:solidFill>
                <a:schemeClr val="tx2"/>
              </a:solidFill>
            </a:endParaRPr>
          </a:p>
          <a:p>
            <a:pPr marL="0" indent="0" algn="just">
              <a:buNone/>
            </a:pPr>
            <a:endParaRPr lang="de-DE" b="1" dirty="0" smtClean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 bwMode="auto">
          <a:xfrm>
            <a:off x="-1" y="5321326"/>
            <a:ext cx="79239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aseline="30000" dirty="0" smtClean="0"/>
              <a:t>1 </a:t>
            </a:r>
            <a:r>
              <a:rPr lang="de-DE" sz="1000" dirty="0" err="1" smtClean="0"/>
              <a:t>Biernacka</a:t>
            </a:r>
            <a:r>
              <a:rPr lang="de-DE" sz="1000" dirty="0" smtClean="0"/>
              <a:t> et </a:t>
            </a:r>
            <a:r>
              <a:rPr lang="de-DE" sz="1000" dirty="0"/>
              <a:t>al. (2021): Train-</a:t>
            </a:r>
            <a:r>
              <a:rPr lang="de-DE" sz="1000" dirty="0" err="1"/>
              <a:t>the</a:t>
            </a:r>
            <a:r>
              <a:rPr lang="de-DE" sz="1000" dirty="0"/>
              <a:t>-Trainer-Konzept zum Thema Forschungsdatenmanagement: </a:t>
            </a:r>
            <a:r>
              <a:rPr lang="de-DE" sz="1000" dirty="0" err="1"/>
              <a:t>Zenodo</a:t>
            </a:r>
            <a:r>
              <a:rPr lang="de-DE" sz="1000" dirty="0"/>
              <a:t>. </a:t>
            </a:r>
            <a:r>
              <a:rPr lang="de-DE" sz="1000" u="sng" dirty="0">
                <a:hlinkClick r:id="rId3"/>
              </a:rPr>
              <a:t>https://doi.org/10.5281/zenodo.5773203</a:t>
            </a:r>
            <a:r>
              <a:rPr lang="de-DE" sz="1000" dirty="0" smtClean="0"/>
              <a:t>.</a:t>
            </a:r>
          </a:p>
          <a:p>
            <a:r>
              <a:rPr lang="de-DE" sz="1000" baseline="30000" dirty="0" smtClean="0"/>
              <a:t>2 </a:t>
            </a:r>
            <a:r>
              <a:rPr lang="de-DE" sz="1000" dirty="0" smtClean="0"/>
              <a:t>Deutsche </a:t>
            </a:r>
            <a:r>
              <a:rPr lang="de-DE" sz="1000" dirty="0"/>
              <a:t>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https://doi.org/10.5281/zenodo.3923601</a:t>
            </a:r>
            <a:r>
              <a:rPr lang="de-DE" sz="1000" dirty="0"/>
              <a:t>..</a:t>
            </a:r>
          </a:p>
          <a:p>
            <a:r>
              <a:rPr lang="de-DE" sz="1000" baseline="30000" dirty="0" smtClean="0"/>
              <a:t>3 </a:t>
            </a:r>
            <a:r>
              <a:rPr lang="de-DE" sz="1000" dirty="0" smtClean="0"/>
              <a:t>Karlsruhe </a:t>
            </a:r>
            <a:r>
              <a:rPr lang="de-DE" sz="1000" dirty="0"/>
              <a:t>Institute </a:t>
            </a:r>
            <a:r>
              <a:rPr lang="de-DE" sz="1000" dirty="0" err="1"/>
              <a:t>of</a:t>
            </a:r>
            <a:r>
              <a:rPr lang="de-DE" sz="1000" dirty="0"/>
              <a:t> Technology (KIT) (2021): Statutes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 at Karlsruhe Institute </a:t>
            </a:r>
            <a:r>
              <a:rPr lang="de-DE" sz="1000" dirty="0" err="1"/>
              <a:t>of</a:t>
            </a:r>
            <a:r>
              <a:rPr lang="de-DE" sz="1000" dirty="0"/>
              <a:t> Technology (KIT). Online: </a:t>
            </a:r>
            <a:r>
              <a:rPr lang="de-DE" sz="1000" dirty="0">
                <a:hlinkClick r:id="rId5"/>
              </a:rPr>
              <a:t>https://www.sle.kit.edu/downloads/AmtlicheBekanntmachungen/2021_AB_061_English.pdf</a:t>
            </a:r>
            <a:r>
              <a:rPr lang="de-DE" sz="1000" dirty="0"/>
              <a:t>.</a:t>
            </a:r>
          </a:p>
          <a:p>
            <a:endParaRPr lang="de-DE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4" y="2376371"/>
            <a:ext cx="4699000" cy="469900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1853446" y="4230007"/>
            <a:ext cx="338554" cy="17017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 err="1"/>
              <a:t>storyset</a:t>
            </a:r>
            <a:r>
              <a:rPr lang="de-DE" sz="1000" dirty="0"/>
              <a:t> auf </a:t>
            </a:r>
            <a:r>
              <a:rPr lang="de-DE" sz="1000" dirty="0" err="1"/>
              <a:t>Freepik</a:t>
            </a:r>
            <a:endParaRPr lang="de-DE" sz="1000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1" name="Diagonal liegende Ecken des Rechtecks abrunden 10"/>
          <p:cNvSpPr/>
          <p:nvPr/>
        </p:nvSpPr>
        <p:spPr>
          <a:xfrm>
            <a:off x="528000" y="3238980"/>
            <a:ext cx="7395909" cy="798126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25252" y="3290513"/>
            <a:ext cx="7311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“Continuous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quality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assurance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during the research process </a:t>
            </a:r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includes</a:t>
            </a:r>
            <a:endParaRPr lang="en-US" sz="1800" i="1" dirty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de-DE" sz="1800" i="1" dirty="0" smtClean="0">
                <a:solidFill>
                  <a:schemeClr val="bg1"/>
                </a:solidFill>
                <a:latin typeface="+mj-lt"/>
              </a:rPr>
              <a:t> (…) 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the keeping of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laboratory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i="1" dirty="0" smtClean="0">
                <a:solidFill>
                  <a:schemeClr val="bg1"/>
                </a:solidFill>
                <a:latin typeface="+mj-lt"/>
              </a:rPr>
              <a:t>notebooks</a:t>
            </a:r>
            <a:r>
              <a:rPr lang="de-DE" sz="1800" i="1" dirty="0" smtClean="0">
                <a:solidFill>
                  <a:schemeClr val="bg1"/>
                </a:solidFill>
                <a:latin typeface="+mj-lt"/>
              </a:rPr>
              <a:t>.“</a:t>
            </a:r>
            <a:r>
              <a:rPr lang="de-DE" sz="1800" i="1" baseline="30000" dirty="0" smtClean="0">
                <a:solidFill>
                  <a:schemeClr val="bg1"/>
                </a:solidFill>
                <a:latin typeface="+mj-lt"/>
              </a:rPr>
              <a:t>2,3</a:t>
            </a:r>
            <a:endParaRPr lang="de-DE" sz="1800" i="1" baseline="30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gonal liegende Ecken des Rechtecks abrunden 10"/>
          <p:cNvSpPr/>
          <p:nvPr/>
        </p:nvSpPr>
        <p:spPr>
          <a:xfrm>
            <a:off x="248243" y="5244294"/>
            <a:ext cx="5954857" cy="932670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A 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laboratory notebook is a </a:t>
            </a:r>
            <a:r>
              <a:rPr 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legal document to support your scientific work 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and serves as </a:t>
            </a:r>
            <a:r>
              <a:rPr 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a defense against accusations of </a:t>
            </a:r>
            <a:r>
              <a:rPr lang="en-US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misconduct.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7999" y="394871"/>
            <a:ext cx="9680871" cy="767748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r>
              <a:rPr lang="de-DE" dirty="0" smtClean="0"/>
              <a:t> </a:t>
            </a:r>
            <a:r>
              <a:rPr lang="de-DE" dirty="0" err="1" smtClean="0"/>
              <a:t>structured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5751653" cy="3660782"/>
          </a:xfrm>
        </p:spPr>
        <p:txBody>
          <a:bodyPr>
            <a:normAutofit/>
          </a:bodyPr>
          <a:lstStyle/>
          <a:p>
            <a:r>
              <a:rPr lang="de-DE" sz="1600" dirty="0" err="1" smtClean="0"/>
              <a:t>How</a:t>
            </a:r>
            <a:r>
              <a:rPr lang="de-DE" sz="1600" dirty="0" smtClean="0"/>
              <a:t> </a:t>
            </a:r>
            <a:r>
              <a:rPr lang="de-DE" sz="1600" dirty="0" err="1" smtClean="0"/>
              <a:t>does</a:t>
            </a:r>
            <a:r>
              <a:rPr lang="de-DE" sz="1600" dirty="0" smtClean="0"/>
              <a:t> </a:t>
            </a:r>
            <a:r>
              <a:rPr lang="de-DE" sz="1600" dirty="0" err="1" smtClean="0"/>
              <a:t>it</a:t>
            </a:r>
            <a:r>
              <a:rPr lang="de-DE" sz="1600" dirty="0" smtClean="0"/>
              <a:t> </a:t>
            </a:r>
            <a:r>
              <a:rPr lang="de-DE" sz="1600" dirty="0" err="1" smtClean="0"/>
              <a:t>look</a:t>
            </a:r>
            <a:r>
              <a:rPr lang="de-DE" sz="1600" dirty="0" smtClean="0"/>
              <a:t> like:</a:t>
            </a:r>
          </a:p>
          <a:p>
            <a:pPr lvl="1"/>
            <a:r>
              <a:rPr lang="de-DE" sz="1600" b="1" dirty="0">
                <a:solidFill>
                  <a:schemeClr val="tx2"/>
                </a:solidFill>
              </a:rPr>
              <a:t>Notebook</a:t>
            </a:r>
            <a:r>
              <a:rPr lang="de-DE" sz="1600" dirty="0"/>
              <a:t>,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loose</a:t>
            </a:r>
            <a:r>
              <a:rPr lang="de-DE" sz="1600" dirty="0"/>
              <a:t> </a:t>
            </a:r>
            <a:r>
              <a:rPr lang="de-DE" sz="1600" dirty="0" err="1"/>
              <a:t>sheets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paper</a:t>
            </a:r>
            <a:endParaRPr lang="de-DE" sz="1600" dirty="0"/>
          </a:p>
          <a:p>
            <a:pPr lvl="1"/>
            <a:r>
              <a:rPr lang="de-DE" sz="1600" dirty="0" smtClean="0"/>
              <a:t>Table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content</a:t>
            </a:r>
            <a:endParaRPr lang="de-DE" sz="1600" dirty="0"/>
          </a:p>
          <a:p>
            <a:pPr lvl="1"/>
            <a:r>
              <a:rPr lang="de-DE" sz="1600" dirty="0" err="1" smtClean="0"/>
              <a:t>Numbering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pages</a:t>
            </a:r>
            <a:endParaRPr lang="de-DE" sz="1600" dirty="0"/>
          </a:p>
          <a:p>
            <a:pPr lvl="1"/>
            <a:r>
              <a:rPr lang="de-DE" sz="1600" dirty="0" smtClean="0"/>
              <a:t>Records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days</a:t>
            </a:r>
            <a:endParaRPr lang="de-DE" sz="1600" dirty="0" smtClean="0"/>
          </a:p>
          <a:p>
            <a:pPr lvl="1"/>
            <a:r>
              <a:rPr lang="de-DE" sz="1600" dirty="0" smtClean="0"/>
              <a:t>Experimental </a:t>
            </a:r>
            <a:r>
              <a:rPr lang="de-DE" sz="1600" b="1" dirty="0" err="1" smtClean="0">
                <a:solidFill>
                  <a:schemeClr val="tx2"/>
                </a:solidFill>
              </a:rPr>
              <a:t>planning</a:t>
            </a:r>
            <a:r>
              <a:rPr lang="de-DE" sz="1600" b="1" dirty="0" smtClean="0">
                <a:solidFill>
                  <a:schemeClr val="tx2"/>
                </a:solidFill>
              </a:rPr>
              <a:t> </a:t>
            </a:r>
            <a:r>
              <a:rPr lang="de-DE" sz="1600" dirty="0" err="1" smtClean="0"/>
              <a:t>and</a:t>
            </a:r>
            <a:r>
              <a:rPr lang="de-DE" sz="1600" b="1" dirty="0" smtClean="0">
                <a:solidFill>
                  <a:schemeClr val="tx2"/>
                </a:solidFill>
              </a:rPr>
              <a:t> </a:t>
            </a:r>
            <a:r>
              <a:rPr lang="de-DE" sz="1600" b="1" dirty="0" err="1" smtClean="0">
                <a:solidFill>
                  <a:schemeClr val="tx2"/>
                </a:solidFill>
              </a:rPr>
              <a:t>conducting</a:t>
            </a:r>
            <a:endParaRPr lang="de-DE" sz="1600" dirty="0" smtClean="0"/>
          </a:p>
          <a:p>
            <a:pPr lvl="1"/>
            <a:r>
              <a:rPr lang="en-US" sz="1600" dirty="0"/>
              <a:t>Recording </a:t>
            </a:r>
            <a:r>
              <a:rPr lang="en-US" sz="1600" b="1" dirty="0">
                <a:solidFill>
                  <a:schemeClr val="tx2"/>
                </a:solidFill>
              </a:rPr>
              <a:t>results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/>
                </a:solidFill>
              </a:rPr>
              <a:t>measured</a:t>
            </a:r>
            <a:r>
              <a:rPr lang="en-US" sz="1600" dirty="0" smtClean="0"/>
              <a:t> </a:t>
            </a:r>
            <a:r>
              <a:rPr lang="en-US" sz="1600" b="1" dirty="0" smtClean="0">
                <a:solidFill>
                  <a:schemeClr val="tx2"/>
                </a:solidFill>
              </a:rPr>
              <a:t>data</a:t>
            </a:r>
          </a:p>
          <a:p>
            <a:pPr marL="355579" lvl="1" indent="0">
              <a:buNone/>
            </a:pPr>
            <a:endParaRPr lang="en-US" sz="1600" b="1" dirty="0" smtClean="0">
              <a:solidFill>
                <a:schemeClr val="tx2"/>
              </a:solidFill>
            </a:endParaRPr>
          </a:p>
          <a:p>
            <a:r>
              <a:rPr lang="de-DE" sz="1600" dirty="0" err="1" smtClean="0"/>
              <a:t>Important</a:t>
            </a:r>
            <a:r>
              <a:rPr lang="de-DE" sz="1600" dirty="0" smtClean="0"/>
              <a:t>:</a:t>
            </a:r>
          </a:p>
          <a:p>
            <a:pPr lvl="1"/>
            <a:r>
              <a:rPr lang="de-DE" sz="1600" dirty="0" smtClean="0"/>
              <a:t>Permanent </a:t>
            </a:r>
            <a:r>
              <a:rPr lang="de-DE" sz="1600" dirty="0" err="1" smtClean="0"/>
              <a:t>ink</a:t>
            </a:r>
            <a:endParaRPr lang="de-DE" sz="1600" dirty="0" smtClean="0"/>
          </a:p>
          <a:p>
            <a:pPr lvl="1"/>
            <a:r>
              <a:rPr lang="en-US" sz="1600" dirty="0" smtClean="0"/>
              <a:t>Should be written during or directly following an experiment</a:t>
            </a:r>
          </a:p>
          <a:p>
            <a:pPr lvl="1"/>
            <a:r>
              <a:rPr lang="de-DE" sz="1600" dirty="0" err="1" smtClean="0"/>
              <a:t>Stays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lab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institute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8" name="Inhaltsplatzhalter 17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492">
            <a:off x="7533181" y="1431407"/>
            <a:ext cx="3061620" cy="4594225"/>
          </a:xfrm>
        </p:spPr>
      </p:pic>
      <p:sp>
        <p:nvSpPr>
          <p:cNvPr id="19" name="Rechteck 18"/>
          <p:cNvSpPr/>
          <p:nvPr/>
        </p:nvSpPr>
        <p:spPr>
          <a:xfrm rot="16556512">
            <a:off x="9507323" y="4938805"/>
            <a:ext cx="22300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>
                <a:hlinkClick r:id="rId3"/>
              </a:rPr>
              <a:t>fotografierende</a:t>
            </a:r>
            <a:r>
              <a:rPr lang="de-DE" sz="1000" dirty="0"/>
              <a:t> auf </a:t>
            </a:r>
            <a:r>
              <a:rPr lang="de-DE" sz="1000" dirty="0">
                <a:hlinkClick r:id="rId4"/>
              </a:rPr>
              <a:t>Pixabay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8006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7999" y="394871"/>
            <a:ext cx="9680871" cy="767748"/>
          </a:xfrm>
        </p:spPr>
        <p:txBody>
          <a:bodyPr>
            <a:normAutofit/>
          </a:bodyPr>
          <a:lstStyle/>
          <a:p>
            <a:r>
              <a:rPr lang="en-US" dirty="0"/>
              <a:t>Disadvantages of a classic laboratory </a:t>
            </a:r>
            <a:r>
              <a:rPr lang="en-US" dirty="0" smtClean="0"/>
              <a:t>notebook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5751653" cy="4593452"/>
          </a:xfrm>
        </p:spPr>
        <p:txBody>
          <a:bodyPr>
            <a:normAutofit/>
          </a:bodyPr>
          <a:lstStyle/>
          <a:p>
            <a:r>
              <a:rPr lang="en-US" dirty="0" smtClean="0"/>
              <a:t>Experiments and results </a:t>
            </a:r>
            <a:r>
              <a:rPr lang="en-US" dirty="0"/>
              <a:t>must be recorded </a:t>
            </a:r>
            <a:r>
              <a:rPr lang="en-US" b="1" dirty="0" smtClean="0">
                <a:solidFill>
                  <a:schemeClr val="tx2"/>
                </a:solidFill>
              </a:rPr>
              <a:t>manually</a:t>
            </a:r>
          </a:p>
          <a:p>
            <a:r>
              <a:rPr lang="en-US" dirty="0" smtClean="0"/>
              <a:t>Tables</a:t>
            </a:r>
            <a:r>
              <a:rPr lang="en-US" dirty="0"/>
              <a:t>, graphs and </a:t>
            </a:r>
            <a:r>
              <a:rPr lang="en-US" dirty="0" smtClean="0"/>
              <a:t>analysis </a:t>
            </a:r>
            <a:r>
              <a:rPr lang="en-US" dirty="0"/>
              <a:t>are available </a:t>
            </a:r>
            <a:r>
              <a:rPr lang="en-US" dirty="0" smtClean="0"/>
              <a:t>in </a:t>
            </a:r>
            <a:r>
              <a:rPr lang="en-US" b="1" dirty="0" smtClean="0">
                <a:solidFill>
                  <a:schemeClr val="tx2"/>
                </a:solidFill>
              </a:rPr>
              <a:t>digital form</a:t>
            </a:r>
            <a:r>
              <a:rPr lang="en-US" dirty="0" smtClean="0"/>
              <a:t>, </a:t>
            </a:r>
            <a:r>
              <a:rPr lang="en-US" dirty="0"/>
              <a:t>but must be </a:t>
            </a:r>
            <a:r>
              <a:rPr lang="en-US" dirty="0" smtClean="0"/>
              <a:t>in </a:t>
            </a:r>
            <a:r>
              <a:rPr lang="en-US" dirty="0"/>
              <a:t>the lab </a:t>
            </a:r>
            <a:r>
              <a:rPr lang="en-US" dirty="0" smtClean="0"/>
              <a:t>notebook</a:t>
            </a:r>
            <a:r>
              <a:rPr lang="en-US" dirty="0"/>
              <a:t>, so they are </a:t>
            </a:r>
            <a:r>
              <a:rPr lang="en-US" dirty="0" smtClean="0"/>
              <a:t>often </a:t>
            </a:r>
            <a:r>
              <a:rPr lang="en-US" dirty="0"/>
              <a:t>printed out and pasted </a:t>
            </a:r>
            <a:r>
              <a:rPr lang="en-US" dirty="0" smtClean="0"/>
              <a:t>in</a:t>
            </a:r>
          </a:p>
          <a:p>
            <a:r>
              <a:rPr lang="en-US" dirty="0" smtClean="0"/>
              <a:t>Is it </a:t>
            </a:r>
            <a:r>
              <a:rPr lang="en-US" b="1" dirty="0" smtClean="0">
                <a:solidFill>
                  <a:schemeClr val="tx2"/>
                </a:solidFill>
              </a:rPr>
              <a:t>readable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/>
                </a:solidFill>
              </a:rPr>
              <a:t>understandable</a:t>
            </a:r>
            <a:r>
              <a:rPr lang="en-US" dirty="0" smtClean="0"/>
              <a:t> for everyone?</a:t>
            </a:r>
            <a:endParaRPr lang="en-US" dirty="0"/>
          </a:p>
          <a:p>
            <a:r>
              <a:rPr lang="en-US" dirty="0"/>
              <a:t>You can't </a:t>
            </a:r>
            <a:r>
              <a:rPr lang="en-US" b="1" dirty="0">
                <a:solidFill>
                  <a:schemeClr val="tx2"/>
                </a:solidFill>
              </a:rPr>
              <a:t>access</a:t>
            </a:r>
            <a:r>
              <a:rPr lang="en-US" dirty="0"/>
              <a:t> your lab notebook yourself, because it is in the </a:t>
            </a:r>
            <a:r>
              <a:rPr lang="en-US" dirty="0" smtClean="0"/>
              <a:t>institute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2" name="Inhaltsplatzhalter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492">
            <a:off x="7533181" y="1431407"/>
            <a:ext cx="3061620" cy="45942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 rot="16556512">
            <a:off x="9507323" y="4938805"/>
            <a:ext cx="22300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>
                <a:hlinkClick r:id="rId4"/>
              </a:rPr>
              <a:t>fotografierende</a:t>
            </a:r>
            <a:r>
              <a:rPr lang="de-DE" sz="1000" dirty="0"/>
              <a:t> auf </a:t>
            </a:r>
            <a:r>
              <a:rPr lang="de-DE" sz="1000" dirty="0">
                <a:hlinkClick r:id="rId5"/>
              </a:rPr>
              <a:t>Pixabay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202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3219</Words>
  <Application>Microsoft Office PowerPoint</Application>
  <PresentationFormat>Breitbild</PresentationFormat>
  <Paragraphs>386</Paragraphs>
  <Slides>39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Folienmaster_Fächer</vt:lpstr>
      <vt:lpstr>PowerPoint-Präsentation</vt:lpstr>
      <vt:lpstr>Welcome to the course on Electronic Lab Notebooks</vt:lpstr>
      <vt:lpstr>Short introduction</vt:lpstr>
      <vt:lpstr>„Is there a reproducibility crisis?“</vt:lpstr>
      <vt:lpstr>Good Research Practice</vt:lpstr>
      <vt:lpstr>Data documentation</vt:lpstr>
      <vt:lpstr>What is a laboratory notebook?</vt:lpstr>
      <vt:lpstr>How is a laboratory notebook structured?</vt:lpstr>
      <vt:lpstr>Disadvantages of a classic laboratory notebook</vt:lpstr>
      <vt:lpstr>Famous negative example:  Marie Curie‘s laboratory notebook</vt:lpstr>
      <vt:lpstr>The solution: Electronic Laboratory Notebooks</vt:lpstr>
      <vt:lpstr>Advantages of Electronic Lab Notebooks (1/5)</vt:lpstr>
      <vt:lpstr>Advantages of Electronic Lab Notebooks (2/5)</vt:lpstr>
      <vt:lpstr>Advantages of Electronic Lab Notebooks (3/5)</vt:lpstr>
      <vt:lpstr>Advantages of Electronic Lab Notebooks (4/5)</vt:lpstr>
      <vt:lpstr>Advantages of Electronic Lab Notebooks (5/5)</vt:lpstr>
      <vt:lpstr>Examples of ELNs:</vt:lpstr>
      <vt:lpstr>How do I decide which ELN fits me?</vt:lpstr>
      <vt:lpstr>ELN-Guide</vt:lpstr>
      <vt:lpstr>ELN Finder</vt:lpstr>
      <vt:lpstr>Hands on: ELN-Finder</vt:lpstr>
      <vt:lpstr>Examples of ELNs at KIT:</vt:lpstr>
      <vt:lpstr>Example 1: Chemotion ELN</vt:lpstr>
      <vt:lpstr>Hands-on Chemotion ELN (1/3)</vt:lpstr>
      <vt:lpstr>Hands-on Chemotion ELN (2/3)</vt:lpstr>
      <vt:lpstr>Hands-on Chemotion ELN (2/3)</vt:lpstr>
      <vt:lpstr>Extension: LabIMotion</vt:lpstr>
      <vt:lpstr>Further information?</vt:lpstr>
      <vt:lpstr>Example 2: Kadi4Mat</vt:lpstr>
      <vt:lpstr>Goal of Kadi4Mat</vt:lpstr>
      <vt:lpstr>Components of Kadi4Mat</vt:lpstr>
      <vt:lpstr>Hands-on Kadi4Mat: KadiWeb</vt:lpstr>
      <vt:lpstr>Further information?</vt:lpstr>
      <vt:lpstr>Conclusion</vt:lpstr>
      <vt:lpstr>Questions?</vt:lpstr>
      <vt:lpstr>Evaluation (5 Minutes)</vt:lpstr>
      <vt:lpstr>Further information</vt:lpstr>
      <vt:lpstr>Further information on Chemotion</vt:lpstr>
      <vt:lpstr>Further information on Kadi4Mat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Carolin Leister</dc:creator>
  <cp:lastModifiedBy>Carolin Leister</cp:lastModifiedBy>
  <cp:revision>370</cp:revision>
  <dcterms:created xsi:type="dcterms:W3CDTF">2017-12-07T14:50:50Z</dcterms:created>
  <dcterms:modified xsi:type="dcterms:W3CDTF">2024-05-21T12:56:19Z</dcterms:modified>
</cp:coreProperties>
</file>